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ink/ink1.xml" ContentType="application/inkml+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53"/>
  </p:notesMasterIdLst>
  <p:sldIdLst>
    <p:sldId id="256" r:id="rId3"/>
    <p:sldId id="486" r:id="rId4"/>
    <p:sldId id="444" r:id="rId5"/>
    <p:sldId id="494" r:id="rId6"/>
    <p:sldId id="445" r:id="rId7"/>
    <p:sldId id="484" r:id="rId8"/>
    <p:sldId id="487" r:id="rId9"/>
    <p:sldId id="438" r:id="rId10"/>
    <p:sldId id="271" r:id="rId11"/>
    <p:sldId id="485" r:id="rId12"/>
    <p:sldId id="339" r:id="rId13"/>
    <p:sldId id="441" r:id="rId14"/>
    <p:sldId id="434" r:id="rId15"/>
    <p:sldId id="481" r:id="rId16"/>
    <p:sldId id="488" r:id="rId17"/>
    <p:sldId id="409" r:id="rId18"/>
    <p:sldId id="279" r:id="rId19"/>
    <p:sldId id="340" r:id="rId20"/>
    <p:sldId id="410" r:id="rId21"/>
    <p:sldId id="426" r:id="rId22"/>
    <p:sldId id="465" r:id="rId23"/>
    <p:sldId id="289" r:id="rId24"/>
    <p:sldId id="280" r:id="rId25"/>
    <p:sldId id="411" r:id="rId26"/>
    <p:sldId id="429" r:id="rId27"/>
    <p:sldId id="466" r:id="rId28"/>
    <p:sldId id="467" r:id="rId29"/>
    <p:sldId id="281" r:id="rId30"/>
    <p:sldId id="282" r:id="rId31"/>
    <p:sldId id="414" r:id="rId32"/>
    <p:sldId id="415" r:id="rId33"/>
    <p:sldId id="463" r:id="rId34"/>
    <p:sldId id="283" r:id="rId35"/>
    <p:sldId id="464" r:id="rId36"/>
    <p:sldId id="284" r:id="rId37"/>
    <p:sldId id="285" r:id="rId38"/>
    <p:sldId id="468" r:id="rId39"/>
    <p:sldId id="290" r:id="rId40"/>
    <p:sldId id="469" r:id="rId41"/>
    <p:sldId id="286" r:id="rId42"/>
    <p:sldId id="287" r:id="rId43"/>
    <p:sldId id="470" r:id="rId44"/>
    <p:sldId id="288" r:id="rId45"/>
    <p:sldId id="264" r:id="rId46"/>
    <p:sldId id="493" r:id="rId47"/>
    <p:sldId id="291" r:id="rId48"/>
    <p:sldId id="292" r:id="rId49"/>
    <p:sldId id="490" r:id="rId50"/>
    <p:sldId id="440" r:id="rId51"/>
    <p:sldId id="491" r:id="rId5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4413" autoAdjust="0"/>
  </p:normalViewPr>
  <p:slideViewPr>
    <p:cSldViewPr>
      <p:cViewPr varScale="1">
        <p:scale>
          <a:sx n="89" d="100"/>
          <a:sy n="89" d="100"/>
        </p:scale>
        <p:origin x="-1074" y="-102"/>
      </p:cViewPr>
      <p:guideLst>
        <p:guide orient="horz" pos="1620"/>
        <p:guide pos="288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notesMaster" Target="notesMasters/notesMaster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0.0226207904970964" units="cm"/>
          <inkml:channelProperty channel="Y" name="resolution" value="0.0226562505310059" units="cm"/>
        </inkml:channelProperties>
      </inkml:inkSource>
      <inkml:timestamp xml:id="ts0" timeString="2018-11-14T07:28:50"/>
    </inkml:context>
    <inkml:brush xml:id="br0">
      <inkml:brushProperty name="width" value="0.05292" units="cm"/>
      <inkml:brushProperty name="height" value="0.05292" units="cm"/>
      <inkml:brushProperty name="color" value="#ff0000"/>
    </inkml:brush>
  </inkml:definitions>
  <inkml:trace contextRef="#ctx0" brushRef="#br0">1656 10957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5C2073-C1ED-4297-B69C-B9916664B52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13D6D-A072-4640-9277-147997B61A7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3673035"/>
            <a:ext cx="8229600" cy="811961"/>
          </a:xfrm>
        </p:spPr>
        <p:txBody>
          <a:bodyPr/>
          <a:lstStyle>
            <a:lvl1pPr algn="ctr">
              <a:lnSpc>
                <a:spcPct val="110000"/>
              </a:lnSpc>
              <a:defRPr sz="2700" b="0">
                <a:solidFill>
                  <a:schemeClr val="accent1"/>
                </a:solidFill>
              </a:defRPr>
            </a:lvl1pPr>
          </a:lstStyle>
          <a:p>
            <a:pPr lvl="0"/>
            <a:r>
              <a:rPr lang="zh-CN" altLang="en-US" noProof="0" smtClean="0"/>
              <a:t>单击此处编辑母版标题样式</a:t>
            </a:r>
            <a:endParaRPr lang="zh-CN" altLang="en-US" noProof="0" dirty="0" smtClean="0"/>
          </a:p>
        </p:txBody>
      </p:sp>
      <p:sp>
        <p:nvSpPr>
          <p:cNvPr id="3075" name="Rectangle 3"/>
          <p:cNvSpPr>
            <a:spLocks noGrp="1" noChangeArrowheads="1"/>
          </p:cNvSpPr>
          <p:nvPr>
            <p:ph type="subTitle" idx="1"/>
          </p:nvPr>
        </p:nvSpPr>
        <p:spPr>
          <a:xfrm>
            <a:off x="457200" y="4505325"/>
            <a:ext cx="8229600" cy="323850"/>
          </a:xfrm>
        </p:spPr>
        <p:txBody>
          <a:bodyPr/>
          <a:lstStyle>
            <a:lvl1pPr marL="0" indent="0" algn="ctr">
              <a:buFontTx/>
              <a:buNone/>
              <a:defRPr sz="1200">
                <a:solidFill>
                  <a:schemeClr val="bg1">
                    <a:lumMod val="50000"/>
                  </a:schemeClr>
                </a:solidFill>
              </a:defRPr>
            </a:lvl1pPr>
          </a:lstStyle>
          <a:p>
            <a:pPr lvl="0"/>
            <a:r>
              <a:rPr lang="zh-CN" altLang="en-US" noProof="0" smtClean="0"/>
              <a:t>单击此处编辑母版副标题样式</a:t>
            </a:r>
            <a:endParaRPr lang="zh-CN" altLang="en-US" noProof="0" smtClean="0"/>
          </a:p>
        </p:txBody>
      </p:sp>
      <p:sp>
        <p:nvSpPr>
          <p:cNvPr id="5" name="Rectangle 4"/>
          <p:cNvSpPr>
            <a:spLocks noGrp="1" noChangeArrowheads="1"/>
          </p:cNvSpPr>
          <p:nvPr>
            <p:ph type="dt" sz="half" idx="10"/>
          </p:nvPr>
        </p:nvSpPr>
        <p:spPr>
          <a:xfrm>
            <a:off x="457200" y="4922044"/>
            <a:ext cx="2133600" cy="232262"/>
          </a:xfrm>
        </p:spPr>
        <p:txBody>
          <a:bodyPr/>
          <a:lstStyle>
            <a:lvl1pPr>
              <a:defRPr/>
            </a:lvl1pPr>
          </a:lstStyle>
          <a:p>
            <a:fld id="{2CD997F5-7643-4609-B3D5-5930894E26EE}" type="datetimeFigureOut">
              <a:rPr lang="zh-CN" altLang="en-US" smtClean="0"/>
            </a:fld>
            <a:endParaRPr lang="zh-CN" altLang="en-US"/>
          </a:p>
        </p:txBody>
      </p:sp>
      <p:sp>
        <p:nvSpPr>
          <p:cNvPr id="6" name="Rectangle 5"/>
          <p:cNvSpPr>
            <a:spLocks noGrp="1" noChangeArrowheads="1"/>
          </p:cNvSpPr>
          <p:nvPr>
            <p:ph type="ftr" sz="quarter" idx="11"/>
          </p:nvPr>
        </p:nvSpPr>
        <p:spPr>
          <a:xfrm>
            <a:off x="3124200" y="4922044"/>
            <a:ext cx="2895600" cy="232262"/>
          </a:xfrm>
        </p:spPr>
        <p:txBody>
          <a:bodyPr/>
          <a:lstStyle>
            <a:lvl1pPr>
              <a:defRPr/>
            </a:lvl1pPr>
          </a:lstStyle>
          <a:p>
            <a:endParaRPr lang="zh-CN" altLang="en-US"/>
          </a:p>
        </p:txBody>
      </p:sp>
      <p:sp>
        <p:nvSpPr>
          <p:cNvPr id="7" name="Rectangle 6"/>
          <p:cNvSpPr>
            <a:spLocks noGrp="1" noChangeArrowheads="1"/>
          </p:cNvSpPr>
          <p:nvPr>
            <p:ph type="sldNum" sz="quarter" idx="12"/>
          </p:nvPr>
        </p:nvSpPr>
        <p:spPr>
          <a:xfrm>
            <a:off x="6553200" y="4922044"/>
            <a:ext cx="2133600" cy="232262"/>
          </a:xfrm>
        </p:spPr>
        <p:txBody>
          <a:bodyPr/>
          <a:lstStyle>
            <a:lvl1pPr>
              <a:defRPr/>
            </a:lvl1pPr>
          </a:lstStyle>
          <a:p>
            <a:fld id="{015B5975-82E5-4CFF-9663-503F1C910296}" type="slidenum">
              <a:rPr lang="zh-CN" altLang="en-US" smtClean="0"/>
            </a:fld>
            <a:endParaRPr lang="zh-CN" altLang="en-US"/>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t="626" b="50416"/>
          <a:stretch>
            <a:fillRect/>
          </a:stretch>
        </p:blipFill>
        <p:spPr>
          <a:xfrm>
            <a:off x="0" y="0"/>
            <a:ext cx="9144000" cy="335756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83426" y="357188"/>
            <a:ext cx="2203450" cy="425886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4" y="357188"/>
            <a:ext cx="6462712" cy="4258866"/>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mj-ea"/>
                <a:ea typeface="+mj-ea"/>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1594884" y="719139"/>
            <a:ext cx="7218917" cy="4060031"/>
          </a:xfrm>
        </p:spPr>
        <p:txBody>
          <a:bodyPr/>
          <a:lstStyle>
            <a:lvl1pPr>
              <a:defRPr>
                <a:solidFill>
                  <a:schemeClr val="accent1"/>
                </a:solidFill>
                <a:latin typeface="+mj-ea"/>
                <a:ea typeface="+mj-ea"/>
              </a:defRPr>
            </a:lvl1pPr>
            <a:lvl2pPr>
              <a:defRPr>
                <a:latin typeface="+mj-ea"/>
                <a:ea typeface="+mj-ea"/>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Rectangle 4"/>
          <p:cNvSpPr>
            <a:spLocks noGrp="1" noChangeArrowheads="1"/>
          </p:cNvSpPr>
          <p:nvPr>
            <p:ph type="dt" sz="half" idx="10"/>
          </p:nvPr>
        </p:nvSpPr>
        <p:spPr>
          <a:xfrm>
            <a:off x="584200" y="4779170"/>
            <a:ext cx="2133600" cy="307181"/>
          </a:xfrm>
        </p:spPr>
        <p:txBody>
          <a:bodyPr/>
          <a:lstStyle>
            <a:lvl1pPr>
              <a:defRPr/>
            </a:lvl1pPr>
          </a:lstStyle>
          <a:p>
            <a:fld id="{2CD997F5-7643-4609-B3D5-5930894E26EE}" type="datetimeFigureOut">
              <a:rPr lang="zh-CN" altLang="en-US" smtClean="0"/>
            </a:fld>
            <a:endParaRPr lang="zh-CN" altLang="en-US"/>
          </a:p>
        </p:txBody>
      </p:sp>
      <p:sp>
        <p:nvSpPr>
          <p:cNvPr id="5" name="Rectangle 5"/>
          <p:cNvSpPr>
            <a:spLocks noGrp="1" noChangeArrowheads="1"/>
          </p:cNvSpPr>
          <p:nvPr>
            <p:ph type="ftr" sz="quarter" idx="11"/>
          </p:nvPr>
        </p:nvSpPr>
        <p:spPr>
          <a:xfrm>
            <a:off x="3251200" y="4779170"/>
            <a:ext cx="2895600" cy="307181"/>
          </a:xfrm>
        </p:spPr>
        <p:txBody>
          <a:bodyPr/>
          <a:lstStyle>
            <a:lvl1pPr>
              <a:defRPr/>
            </a:lvl1pPr>
          </a:lstStyle>
          <a:p>
            <a:endParaRPr lang="zh-CN" altLang="en-US"/>
          </a:p>
        </p:txBody>
      </p:sp>
      <p:sp>
        <p:nvSpPr>
          <p:cNvPr id="6" name="Rectangle 6"/>
          <p:cNvSpPr>
            <a:spLocks noGrp="1" noChangeArrowheads="1"/>
          </p:cNvSpPr>
          <p:nvPr>
            <p:ph type="sldNum" sz="quarter" idx="12"/>
          </p:nvPr>
        </p:nvSpPr>
        <p:spPr>
          <a:xfrm>
            <a:off x="6680200" y="4779170"/>
            <a:ext cx="2133600" cy="307181"/>
          </a:xfrm>
        </p:spPr>
        <p:txBody>
          <a:bodyPr/>
          <a:lstStyle>
            <a:lvl1pPr>
              <a:defRPr/>
            </a:lvl1pPr>
          </a:lstStyle>
          <a:p>
            <a:fld id="{015B5975-82E5-4CFF-9663-503F1C910296}"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5"/>
            <a:ext cx="7886700" cy="2139553"/>
          </a:xfrm>
        </p:spPr>
        <p:txBody>
          <a:bodyPr anchor="b"/>
          <a:lstStyle>
            <a:lvl1pPr>
              <a:defRPr sz="4500">
                <a:latin typeface="+mj-ea"/>
                <a:ea typeface="+mj-ea"/>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099"/>
            <a:ext cx="7886700" cy="1125140"/>
          </a:xfrm>
        </p:spPr>
        <p:txBody>
          <a:bodyPr/>
          <a:lstStyle>
            <a:lvl1pPr marL="0" indent="0">
              <a:buNone/>
              <a:defRPr sz="1800">
                <a:latin typeface="+mj-ea"/>
                <a:ea typeface="+mj-ea"/>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mj-ea"/>
                <a:ea typeface="+mj-ea"/>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4" y="1059658"/>
            <a:ext cx="4260850" cy="3556397"/>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881564" y="1059658"/>
            <a:ext cx="4262437" cy="3556397"/>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3845"/>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9" y="1260872"/>
            <a:ext cx="3868737"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30239" y="1878806"/>
            <a:ext cx="3868737"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260872"/>
            <a:ext cx="3887788"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1878806"/>
            <a:ext cx="3887788"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8" name="Rectangle 5"/>
          <p:cNvSpPr>
            <a:spLocks noGrp="1" noChangeArrowheads="1"/>
          </p:cNvSpPr>
          <p:nvPr>
            <p:ph type="ftr" sz="quarter" idx="11"/>
          </p:nvPr>
        </p:nvSpPr>
        <p:spPr/>
        <p:txBody>
          <a:bodyPr/>
          <a:lstStyle>
            <a:lvl1pPr>
              <a:defRPr/>
            </a:lvl1pPr>
          </a:lstStyle>
          <a:p>
            <a:endParaRPr lang="zh-CN" altLang="en-US"/>
          </a:p>
        </p:txBody>
      </p:sp>
      <p:sp>
        <p:nvSpPr>
          <p:cNvPr id="9"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4" name="Rectangle 5"/>
          <p:cNvSpPr>
            <a:spLocks noGrp="1" noChangeArrowheads="1"/>
          </p:cNvSpPr>
          <p:nvPr>
            <p:ph type="ftr" sz="quarter" idx="11"/>
          </p:nvPr>
        </p:nvSpPr>
        <p:spPr/>
        <p:txBody>
          <a:bodyPr/>
          <a:lstStyle>
            <a:lvl1pPr>
              <a:defRPr/>
            </a:lvl1pPr>
          </a:lstStyle>
          <a:p>
            <a:endParaRPr lang="zh-CN" altLang="en-US"/>
          </a:p>
        </p:txBody>
      </p:sp>
      <p:sp>
        <p:nvSpPr>
          <p:cNvPr id="5"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日期占位符 1"/>
          <p:cNvSpPr>
            <a:spLocks noGrp="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4" name="页脚占位符 2"/>
          <p:cNvSpPr>
            <a:spLocks noGrp="1"/>
          </p:cNvSpPr>
          <p:nvPr>
            <p:ph type="ftr" sz="quarter" idx="11"/>
          </p:nvPr>
        </p:nvSpPr>
        <p:spPr/>
        <p:txBody>
          <a:bodyPr/>
          <a:lstStyle>
            <a:lvl1pPr>
              <a:defRPr/>
            </a:lvl1pPr>
          </a:lstStyle>
          <a:p>
            <a:endParaRPr lang="zh-CN" altLang="en-US"/>
          </a:p>
        </p:txBody>
      </p:sp>
      <p:sp>
        <p:nvSpPr>
          <p:cNvPr id="5" name="灯片编号占位符 3"/>
          <p:cNvSpPr>
            <a:spLocks noGrp="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342900"/>
            <a:ext cx="2949575"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30239" y="1543050"/>
            <a:ext cx="2949575"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342900"/>
            <a:ext cx="2949575"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zh-CN" altLang="en-US" noProof="0" smtClean="0"/>
          </a:p>
        </p:txBody>
      </p:sp>
      <p:sp>
        <p:nvSpPr>
          <p:cNvPr id="4" name="文本占位符 3"/>
          <p:cNvSpPr>
            <a:spLocks noGrp="1"/>
          </p:cNvSpPr>
          <p:nvPr>
            <p:ph type="body" sz="half" idx="2"/>
          </p:nvPr>
        </p:nvSpPr>
        <p:spPr>
          <a:xfrm>
            <a:off x="630239" y="1543050"/>
            <a:ext cx="2949575"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fld id="{2CD997F5-7643-4609-B3D5-5930894E26EE}" type="datetimeFigureOut">
              <a:rPr lang="zh-CN" altLang="en-US" smtClean="0"/>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015B5975-82E5-4CFF-9663-503F1C91029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3.png"/><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2">
            <a:extLst>
              <a:ext uri="{28A0092B-C50C-407E-A947-70E740481C1C}">
                <a14:useLocalDpi xmlns:a14="http://schemas.microsoft.com/office/drawing/2010/main" val="0"/>
              </a:ext>
            </a:extLst>
          </a:blip>
          <a:srcRect l="2084"/>
          <a:stretch>
            <a:fillRect/>
          </a:stretch>
        </p:blipFill>
        <p:spPr>
          <a:xfrm>
            <a:off x="0" y="0"/>
            <a:ext cx="6715125" cy="5143500"/>
          </a:xfrm>
          <a:prstGeom prst="rect">
            <a:avLst/>
          </a:prstGeom>
        </p:spPr>
      </p:pic>
      <p:sp>
        <p:nvSpPr>
          <p:cNvPr id="1027" name="Rectangle 2"/>
          <p:cNvSpPr>
            <a:spLocks noGrp="1" noChangeArrowheads="1"/>
          </p:cNvSpPr>
          <p:nvPr>
            <p:ph type="title"/>
          </p:nvPr>
        </p:nvSpPr>
        <p:spPr bwMode="auto">
          <a:xfrm>
            <a:off x="1594885" y="147638"/>
            <a:ext cx="709723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dirty="0" smtClean="0"/>
              <a:t>单击此处编辑母版标题样式</a:t>
            </a:r>
            <a:endParaRPr lang="zh-CN" altLang="en-US" dirty="0" smtClean="0"/>
          </a:p>
        </p:txBody>
      </p:sp>
      <p:sp>
        <p:nvSpPr>
          <p:cNvPr id="1028" name="Rectangle 3"/>
          <p:cNvSpPr>
            <a:spLocks noGrp="1" noChangeArrowheads="1"/>
          </p:cNvSpPr>
          <p:nvPr>
            <p:ph type="body" idx="1"/>
          </p:nvPr>
        </p:nvSpPr>
        <p:spPr bwMode="auto">
          <a:xfrm>
            <a:off x="1594884" y="712938"/>
            <a:ext cx="7097232" cy="4060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p:txBody>
      </p:sp>
      <p:sp>
        <p:nvSpPr>
          <p:cNvPr id="2" name="Rectangle 4"/>
          <p:cNvSpPr>
            <a:spLocks noGrp="1" noChangeArrowheads="1"/>
          </p:cNvSpPr>
          <p:nvPr>
            <p:ph type="dt" sz="half" idx="2"/>
          </p:nvPr>
        </p:nvSpPr>
        <p:spPr bwMode="auto">
          <a:xfrm>
            <a:off x="584200" y="4822033"/>
            <a:ext cx="2133600" cy="24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050"/>
            </a:lvl1pPr>
          </a:lstStyle>
          <a:p>
            <a:fld id="{2CD997F5-7643-4609-B3D5-5930894E26EE}" type="datetimeFigureOut">
              <a:rPr lang="zh-CN" altLang="en-US" smtClean="0"/>
            </a:fld>
            <a:endParaRPr lang="zh-CN" altLang="en-US"/>
          </a:p>
        </p:txBody>
      </p:sp>
      <p:sp>
        <p:nvSpPr>
          <p:cNvPr id="1029" name="Rectangle 5"/>
          <p:cNvSpPr>
            <a:spLocks noGrp="1" noChangeArrowheads="1"/>
          </p:cNvSpPr>
          <p:nvPr>
            <p:ph type="ftr" sz="quarter" idx="3"/>
          </p:nvPr>
        </p:nvSpPr>
        <p:spPr bwMode="auto">
          <a:xfrm>
            <a:off x="3251200" y="4822033"/>
            <a:ext cx="2895600" cy="24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050"/>
            </a:lvl1pPr>
          </a:lstStyle>
          <a:p>
            <a:endParaRPr lang="zh-CN" altLang="en-US"/>
          </a:p>
        </p:txBody>
      </p:sp>
      <p:sp>
        <p:nvSpPr>
          <p:cNvPr id="1030" name="Rectangle 6"/>
          <p:cNvSpPr>
            <a:spLocks noGrp="1" noChangeArrowheads="1"/>
          </p:cNvSpPr>
          <p:nvPr>
            <p:ph type="sldNum" sz="quarter" idx="4"/>
          </p:nvPr>
        </p:nvSpPr>
        <p:spPr bwMode="auto">
          <a:xfrm>
            <a:off x="6680200" y="4822033"/>
            <a:ext cx="2133600" cy="24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50"/>
            </a:lvl1pPr>
          </a:lstStyle>
          <a:p>
            <a:fld id="{015B5975-82E5-4CFF-9663-503F1C910296}" type="slidenum">
              <a:rPr lang="zh-CN" altLang="en-US" smtClean="0"/>
            </a:fld>
            <a:endParaRPr lang="zh-CN" altLang="en-US"/>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35887" y="0"/>
            <a:ext cx="1408113"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2100" kern="1200">
          <a:solidFill>
            <a:schemeClr val="accent1"/>
          </a:solidFill>
          <a:latin typeface="+mj-ea"/>
          <a:ea typeface="+mj-ea"/>
          <a:cs typeface="+mj-cs"/>
        </a:defRPr>
      </a:lvl1pPr>
      <a:lvl2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2pPr>
      <a:lvl3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3pPr>
      <a:lvl4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4pPr>
      <a:lvl5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5pPr>
      <a:lvl6pPr marL="3429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6pPr>
      <a:lvl7pPr marL="6858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7pPr>
      <a:lvl8pPr marL="10287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8pPr>
      <a:lvl9pPr marL="13716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9pPr>
    </p:titleStyle>
    <p:bodyStyle>
      <a:lvl1pPr marL="257175" indent="-193040" algn="l" rtl="0" eaLnBrk="1" fontAlgn="base" hangingPunct="1">
        <a:spcBef>
          <a:spcPts val="1350"/>
        </a:spcBef>
        <a:spcAft>
          <a:spcPct val="0"/>
        </a:spcAft>
        <a:buClr>
          <a:schemeClr val="accent1"/>
        </a:buClr>
        <a:buFont typeface="Wingdings" panose="05000000000000000000" pitchFamily="2" charset="2"/>
        <a:buChar char=""/>
        <a:defRPr sz="1500" kern="1200">
          <a:solidFill>
            <a:schemeClr val="accent1">
              <a:lumMod val="75000"/>
            </a:schemeClr>
          </a:solidFill>
          <a:latin typeface="+mj-ea"/>
          <a:ea typeface="+mj-ea"/>
          <a:cs typeface="+mn-cs"/>
        </a:defRPr>
      </a:lvl1pPr>
      <a:lvl2pPr marL="267970" algn="l" rtl="0" eaLnBrk="1" fontAlgn="base" hangingPunct="1">
        <a:lnSpc>
          <a:spcPct val="120000"/>
        </a:lnSpc>
        <a:spcBef>
          <a:spcPct val="20000"/>
        </a:spcBef>
        <a:spcAft>
          <a:spcPct val="0"/>
        </a:spcAft>
        <a:defRPr sz="1350" kern="1200">
          <a:solidFill>
            <a:schemeClr val="accent1"/>
          </a:solidFill>
          <a:latin typeface="+mj-ea"/>
          <a:ea typeface="+mj-ea"/>
          <a:cs typeface="+mn-cs"/>
        </a:defRPr>
      </a:lvl2pPr>
      <a:lvl3pPr marL="857250" indent="-171450" algn="l" rtl="0" eaLnBrk="1" fontAlgn="base" hangingPunct="1">
        <a:spcBef>
          <a:spcPct val="20000"/>
        </a:spcBef>
        <a:spcAft>
          <a:spcPct val="0"/>
        </a:spcAft>
        <a:buChar char="•"/>
        <a:defRPr sz="1050" kern="1200">
          <a:solidFill>
            <a:srgbClr val="4D4D4D"/>
          </a:solidFill>
          <a:latin typeface="+mn-lt"/>
          <a:ea typeface="+mn-ea"/>
          <a:cs typeface="+mn-cs"/>
        </a:defRPr>
      </a:lvl3pPr>
      <a:lvl4pPr marL="1200150" indent="-171450" algn="l" rtl="0" eaLnBrk="1" fontAlgn="base" hangingPunct="1">
        <a:spcBef>
          <a:spcPct val="20000"/>
        </a:spcBef>
        <a:spcAft>
          <a:spcPct val="0"/>
        </a:spcAft>
        <a:buChar char="–"/>
        <a:defRPr sz="900" kern="1200">
          <a:solidFill>
            <a:srgbClr val="4D4D4D"/>
          </a:solidFill>
          <a:latin typeface="+mn-lt"/>
          <a:ea typeface="+mn-ea"/>
          <a:cs typeface="+mn-cs"/>
        </a:defRPr>
      </a:lvl4pPr>
      <a:lvl5pPr marL="1543050" indent="-171450" algn="l" rtl="0" eaLnBrk="1" fontAlgn="base" hangingPunct="1">
        <a:spcBef>
          <a:spcPct val="20000"/>
        </a:spcBef>
        <a:spcAft>
          <a:spcPct val="0"/>
        </a:spcAft>
        <a:buChar char="»"/>
        <a:defRPr sz="900" kern="1200">
          <a:solidFill>
            <a:srgbClr val="4D4D4D"/>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customXml" Target="../ink/ink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2017&#24180;&#24230;&#26477;&#24030;&#24066;&#20225;&#19994;&#30740;&#31350;&#24320;&#21457;&#39033;&#30446;(&#31532;&#20108;&#25209;)&#37492;&#23450;&#32467;&#26524;&#65288;&#21547;&#19981;&#36890;&#36807;&#20225;&#19994;&#65289;.do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hyperlink" Target="&#23425;&#27874;&#31246;&#23616;&#21482;&#30740;&#21457;&#19981;&#30452;&#25509;&#29983;&#20135;&#26696;&#20363;.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3147814"/>
            <a:ext cx="7772400" cy="1102519"/>
          </a:xfrm>
        </p:spPr>
        <p:txBody>
          <a:bodyPr>
            <a:normAutofit/>
          </a:bodyPr>
          <a:lstStyle/>
          <a:p>
            <a:r>
              <a:rPr lang="zh-CN" altLang="en-US" sz="2800" b="1" dirty="0" smtClean="0">
                <a:latin typeface="微软雅黑" panose="020B0503020204020204" pitchFamily="34" charset="-122"/>
                <a:ea typeface="微软雅黑" panose="020B0503020204020204" pitchFamily="34" charset="-122"/>
              </a:rPr>
              <a:t>文化创意企业研发</a:t>
            </a:r>
            <a:r>
              <a:rPr lang="zh-CN" altLang="en-US" sz="2800" b="1" dirty="0">
                <a:latin typeface="微软雅黑" panose="020B0503020204020204" pitchFamily="34" charset="-122"/>
                <a:ea typeface="微软雅黑" panose="020B0503020204020204" pitchFamily="34" charset="-122"/>
              </a:rPr>
              <a:t>费用加计</a:t>
            </a:r>
            <a:r>
              <a:rPr lang="zh-CN" altLang="en-US" sz="2800" b="1" dirty="0" smtClean="0">
                <a:latin typeface="微软雅黑" panose="020B0503020204020204" pitchFamily="34" charset="-122"/>
                <a:ea typeface="微软雅黑" panose="020B0503020204020204" pitchFamily="34" charset="-122"/>
              </a:rPr>
              <a:t>扣除</a:t>
            </a:r>
            <a:endParaRPr lang="zh-CN" altLang="en-US" sz="2800" b="1" dirty="0">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467544" y="3939902"/>
            <a:ext cx="8229600" cy="323850"/>
          </a:xfrm>
        </p:spPr>
        <p:txBody>
          <a:bodyPr>
            <a:noAutofit/>
          </a:bodyPr>
          <a:lstStyle/>
          <a:p>
            <a:pPr>
              <a:lnSpc>
                <a:spcPct val="150000"/>
              </a:lnSpc>
              <a:spcBef>
                <a:spcPts val="0"/>
              </a:spcBef>
            </a:pPr>
            <a:r>
              <a:rPr lang="zh-CN" altLang="en-US" sz="2000" b="1" dirty="0">
                <a:solidFill>
                  <a:schemeClr val="tx1"/>
                </a:solidFill>
                <a:latin typeface="仿宋" panose="02010609060101010101" pitchFamily="49" charset="-122"/>
                <a:ea typeface="仿宋" panose="02010609060101010101" pitchFamily="49" charset="-122"/>
              </a:rPr>
              <a:t>张凌</a:t>
            </a:r>
            <a:r>
              <a:rPr lang="zh-CN" altLang="en-US" sz="2000" b="1" dirty="0" smtClean="0">
                <a:solidFill>
                  <a:schemeClr val="tx1"/>
                </a:solidFill>
                <a:latin typeface="仿宋" panose="02010609060101010101" pitchFamily="49" charset="-122"/>
                <a:ea typeface="仿宋" panose="02010609060101010101" pitchFamily="49" charset="-122"/>
              </a:rPr>
              <a:t>峰</a:t>
            </a:r>
            <a:endParaRPr lang="en-US" altLang="zh-CN" sz="2000" b="1" dirty="0" smtClean="0">
              <a:solidFill>
                <a:schemeClr val="tx1"/>
              </a:solidFill>
              <a:latin typeface="仿宋" panose="02010609060101010101" pitchFamily="49" charset="-122"/>
              <a:ea typeface="仿宋" panose="02010609060101010101" pitchFamily="49" charset="-122"/>
            </a:endParaRPr>
          </a:p>
          <a:p>
            <a:pPr>
              <a:lnSpc>
                <a:spcPct val="150000"/>
              </a:lnSpc>
              <a:spcBef>
                <a:spcPts val="0"/>
              </a:spcBef>
            </a:pPr>
            <a:r>
              <a:rPr lang="zh-CN" altLang="en-US" sz="2000" b="1" dirty="0">
                <a:solidFill>
                  <a:schemeClr val="tx1"/>
                </a:solidFill>
                <a:latin typeface="仿宋" panose="02010609060101010101" pitchFamily="49" charset="-122"/>
                <a:ea typeface="仿宋" panose="02010609060101010101" pitchFamily="49" charset="-122"/>
              </a:rPr>
              <a:t>天</a:t>
            </a:r>
            <a:r>
              <a:rPr lang="zh-CN" altLang="en-US" sz="2000" b="1" dirty="0" smtClean="0">
                <a:solidFill>
                  <a:schemeClr val="tx1"/>
                </a:solidFill>
                <a:latin typeface="仿宋" panose="02010609060101010101" pitchFamily="49" charset="-122"/>
                <a:ea typeface="仿宋" panose="02010609060101010101" pitchFamily="49" charset="-122"/>
              </a:rPr>
              <a:t>健会计师事务所</a:t>
            </a:r>
            <a:endParaRPr lang="zh-CN" altLang="en-US" sz="2000" b="1" dirty="0">
              <a:solidFill>
                <a:schemeClr val="tx1"/>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2800" b="1" dirty="0" smtClean="0"/>
              <a:t>四、研发费加计扣除管理及征管要求</a:t>
            </a:r>
            <a:endParaRPr lang="zh-CN" altLang="en-US" sz="2800" b="1" dirty="0"/>
          </a:p>
        </p:txBody>
      </p:sp>
      <p:sp>
        <p:nvSpPr>
          <p:cNvPr id="3" name="内容占位符 2"/>
          <p:cNvSpPr>
            <a:spLocks noGrp="1"/>
          </p:cNvSpPr>
          <p:nvPr>
            <p:ph idx="1"/>
          </p:nvPr>
        </p:nvSpPr>
        <p:spPr/>
        <p:txBody>
          <a:bodyPr>
            <a:normAutofit/>
          </a:bodyPr>
          <a:lstStyle/>
          <a:p>
            <a:pPr>
              <a:lnSpc>
                <a:spcPct val="170000"/>
              </a:lnSpc>
            </a:pPr>
            <a:endParaRPr lang="zh-CN" altLang="en-US" sz="1800" dirty="0" smtClean="0"/>
          </a:p>
          <a:p>
            <a:pPr marL="64135" indent="0">
              <a:lnSpc>
                <a:spcPct val="17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4.</a:t>
            </a:r>
            <a:r>
              <a:rPr lang="zh-CN" altLang="en-US" sz="1600" dirty="0">
                <a:latin typeface="黑体" panose="02010609060101010101" pitchFamily="49" charset="-122"/>
                <a:ea typeface="黑体" panose="02010609060101010101" pitchFamily="49" charset="-122"/>
              </a:rPr>
              <a:t>企业符合本通知规定的研发费用加计扣除条件而在</a:t>
            </a:r>
            <a:r>
              <a:rPr lang="en-US" altLang="zh-CN" sz="1600" dirty="0">
                <a:latin typeface="黑体" panose="02010609060101010101" pitchFamily="49" charset="-122"/>
                <a:ea typeface="黑体" panose="02010609060101010101" pitchFamily="49" charset="-122"/>
              </a:rPr>
              <a:t>2016</a:t>
            </a:r>
            <a:r>
              <a:rPr lang="zh-CN" altLang="en-US" sz="1600" dirty="0">
                <a:latin typeface="黑体" panose="02010609060101010101" pitchFamily="49" charset="-122"/>
                <a:ea typeface="黑体" panose="02010609060101010101" pitchFamily="49" charset="-122"/>
              </a:rPr>
              <a:t>年</a:t>
            </a:r>
            <a:r>
              <a:rPr lang="en-US" altLang="zh-CN" sz="1600" dirty="0">
                <a:latin typeface="黑体" panose="02010609060101010101" pitchFamily="49" charset="-122"/>
                <a:ea typeface="黑体" panose="02010609060101010101" pitchFamily="49" charset="-122"/>
              </a:rPr>
              <a:t>1</a:t>
            </a:r>
            <a:r>
              <a:rPr lang="zh-CN" altLang="en-US" sz="1600" dirty="0">
                <a:latin typeface="黑体" panose="02010609060101010101" pitchFamily="49" charset="-122"/>
                <a:ea typeface="黑体" panose="02010609060101010101" pitchFamily="49" charset="-122"/>
              </a:rPr>
              <a:t>月</a:t>
            </a:r>
            <a:r>
              <a:rPr lang="en-US" altLang="zh-CN" sz="1600" dirty="0">
                <a:latin typeface="黑体" panose="02010609060101010101" pitchFamily="49" charset="-122"/>
                <a:ea typeface="黑体" panose="02010609060101010101" pitchFamily="49" charset="-122"/>
              </a:rPr>
              <a:t>1</a:t>
            </a:r>
            <a:r>
              <a:rPr lang="zh-CN" altLang="en-US" sz="1600" dirty="0">
                <a:latin typeface="黑体" panose="02010609060101010101" pitchFamily="49" charset="-122"/>
                <a:ea typeface="黑体" panose="02010609060101010101" pitchFamily="49" charset="-122"/>
              </a:rPr>
              <a:t>日以后未及时享受该项税收优惠的，可以追溯享受并履行备案手续，追溯期限最长为</a:t>
            </a:r>
            <a:r>
              <a:rPr lang="en-US" altLang="zh-CN" sz="1600" dirty="0">
                <a:latin typeface="黑体" panose="02010609060101010101" pitchFamily="49" charset="-122"/>
                <a:ea typeface="黑体" panose="02010609060101010101" pitchFamily="49" charset="-122"/>
              </a:rPr>
              <a:t>3</a:t>
            </a:r>
            <a:r>
              <a:rPr lang="zh-CN" altLang="en-US" sz="1600" dirty="0">
                <a:latin typeface="黑体" panose="02010609060101010101" pitchFamily="49" charset="-122"/>
                <a:ea typeface="黑体" panose="02010609060101010101" pitchFamily="49" charset="-122"/>
              </a:rPr>
              <a:t>年。</a:t>
            </a:r>
            <a:endParaRPr lang="zh-CN" altLang="en-US" sz="1600" dirty="0">
              <a:latin typeface="黑体" panose="02010609060101010101" pitchFamily="49" charset="-122"/>
              <a:ea typeface="黑体" panose="02010609060101010101" pitchFamily="49" charset="-122"/>
            </a:endParaRPr>
          </a:p>
          <a:p>
            <a:pPr marL="64135" indent="0">
              <a:lnSpc>
                <a:spcPct val="17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5.</a:t>
            </a:r>
            <a:r>
              <a:rPr lang="zh-CN" altLang="en-US" sz="1600" dirty="0">
                <a:latin typeface="黑体" panose="02010609060101010101" pitchFamily="49" charset="-122"/>
                <a:ea typeface="黑体" panose="02010609060101010101" pitchFamily="49" charset="-122"/>
              </a:rPr>
              <a:t>税务部门应加强研发费用加计扣除优惠政策的后续管理，定期开展核查，年度核查面不得低于</a:t>
            </a:r>
            <a:r>
              <a:rPr lang="en-US" altLang="zh-CN" sz="1600" dirty="0">
                <a:latin typeface="黑体" panose="02010609060101010101" pitchFamily="49" charset="-122"/>
                <a:ea typeface="黑体" panose="02010609060101010101" pitchFamily="49" charset="-122"/>
              </a:rPr>
              <a:t>20%</a:t>
            </a:r>
            <a:r>
              <a:rPr lang="zh-CN" altLang="en-US" sz="1600" dirty="0">
                <a:latin typeface="黑体" panose="02010609060101010101" pitchFamily="49" charset="-122"/>
                <a:ea typeface="黑体" panose="02010609060101010101" pitchFamily="49" charset="-122"/>
              </a:rPr>
              <a:t>。</a:t>
            </a:r>
            <a:endParaRPr lang="zh-CN" altLang="en-US" sz="16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t>五、加计扣除金额</a:t>
            </a:r>
            <a:endParaRPr lang="zh-CN" altLang="en-US" sz="2800" b="1" dirty="0"/>
          </a:p>
        </p:txBody>
      </p:sp>
      <p:sp>
        <p:nvSpPr>
          <p:cNvPr id="3" name="内容占位符 2"/>
          <p:cNvSpPr>
            <a:spLocks noGrp="1"/>
          </p:cNvSpPr>
          <p:nvPr>
            <p:ph idx="1"/>
          </p:nvPr>
        </p:nvSpPr>
        <p:spPr>
          <a:xfrm>
            <a:off x="1609572" y="843558"/>
            <a:ext cx="7091915" cy="3672408"/>
          </a:xfrm>
        </p:spPr>
        <p:txBody>
          <a:bodyPr>
            <a:normAutofit fontScale="92500"/>
          </a:bodyPr>
          <a:lstStyle/>
          <a:p>
            <a:pPr>
              <a:lnSpc>
                <a:spcPts val="2000"/>
              </a:lnSpc>
            </a:pPr>
            <a:r>
              <a:rPr lang="zh-CN" altLang="en-US" sz="1600" b="1" dirty="0" smtClean="0">
                <a:latin typeface="黑体" panose="02010609060101010101" pitchFamily="49" charset="-122"/>
                <a:ea typeface="黑体" panose="02010609060101010101" pitchFamily="49" charset="-122"/>
              </a:rPr>
              <a:t>问题：企业</a:t>
            </a:r>
            <a:r>
              <a:rPr lang="en-US" altLang="zh-CN" sz="1600" b="1" dirty="0" smtClean="0">
                <a:latin typeface="黑体" panose="02010609060101010101" pitchFamily="49" charset="-122"/>
                <a:ea typeface="黑体" panose="02010609060101010101" pitchFamily="49" charset="-122"/>
              </a:rPr>
              <a:t>2018</a:t>
            </a:r>
            <a:r>
              <a:rPr lang="zh-CN" altLang="en-US" sz="1600" b="1" dirty="0" smtClean="0">
                <a:latin typeface="黑体" panose="02010609060101010101" pitchFamily="49" charset="-122"/>
                <a:ea typeface="黑体" panose="02010609060101010101" pitchFamily="49" charset="-122"/>
              </a:rPr>
              <a:t>年研发费用资本化支出形成无形资产，在</a:t>
            </a:r>
            <a:r>
              <a:rPr lang="en-US" altLang="zh-CN" sz="1600" b="1" dirty="0" smtClean="0">
                <a:latin typeface="黑体" panose="02010609060101010101" pitchFamily="49" charset="-122"/>
                <a:ea typeface="黑体" panose="02010609060101010101" pitchFamily="49" charset="-122"/>
              </a:rPr>
              <a:t>2019</a:t>
            </a:r>
            <a:r>
              <a:rPr lang="zh-CN" altLang="en-US" sz="1600" b="1" dirty="0" smtClean="0">
                <a:latin typeface="黑体" panose="02010609060101010101" pitchFamily="49" charset="-122"/>
                <a:ea typeface="黑体" panose="02010609060101010101" pitchFamily="49" charset="-122"/>
              </a:rPr>
              <a:t>年申请研发费加计扣除时，如何计算</a:t>
            </a:r>
            <a:r>
              <a:rPr lang="en-US" altLang="zh-CN" sz="1600" b="1" dirty="0" smtClean="0">
                <a:latin typeface="黑体" panose="02010609060101010101" pitchFamily="49" charset="-122"/>
                <a:ea typeface="黑体" panose="02010609060101010101" pitchFamily="49" charset="-122"/>
              </a:rPr>
              <a:t>2018</a:t>
            </a:r>
            <a:r>
              <a:rPr lang="zh-CN" altLang="en-US" sz="1600" b="1" dirty="0" smtClean="0">
                <a:latin typeface="黑体" panose="02010609060101010101" pitchFamily="49" charset="-122"/>
                <a:ea typeface="黑体" panose="02010609060101010101" pitchFamily="49" charset="-122"/>
              </a:rPr>
              <a:t>年的研发费用投入金额？</a:t>
            </a:r>
            <a:endParaRPr lang="zh-CN" altLang="en-US" sz="1600" b="1" dirty="0" smtClean="0">
              <a:latin typeface="黑体" panose="02010609060101010101" pitchFamily="49" charset="-122"/>
              <a:ea typeface="黑体" panose="02010609060101010101" pitchFamily="49" charset="-122"/>
            </a:endParaRPr>
          </a:p>
          <a:p>
            <a:pPr>
              <a:lnSpc>
                <a:spcPts val="2000"/>
              </a:lnSpc>
            </a:pPr>
            <a:r>
              <a:rPr lang="zh-CN" altLang="en-US" sz="1600" dirty="0" smtClean="0">
                <a:latin typeface="黑体" panose="02010609060101010101" pitchFamily="49" charset="-122"/>
                <a:ea typeface="黑体" panose="02010609060101010101" pitchFamily="49" charset="-122"/>
              </a:rPr>
              <a:t>答</a:t>
            </a:r>
            <a:r>
              <a:rPr lang="zh-CN" altLang="en-US" sz="1600" dirty="0">
                <a:latin typeface="黑体" panose="02010609060101010101" pitchFamily="49" charset="-122"/>
                <a:ea typeface="黑体" panose="02010609060101010101" pitchFamily="49" charset="-122"/>
              </a:rPr>
              <a:t>：企业开展研发活动中实际发生的研发费用，未形成无形资产计入当期损益的，在按规定据实扣除的基础上，按照本年度实际发生额</a:t>
            </a:r>
            <a:r>
              <a:rPr lang="zh-CN" altLang="en-US" sz="1600" dirty="0" smtClean="0">
                <a:latin typeface="黑体" panose="02010609060101010101" pitchFamily="49" charset="-122"/>
                <a:ea typeface="黑体" panose="02010609060101010101" pitchFamily="49" charset="-122"/>
              </a:rPr>
              <a:t>的</a:t>
            </a:r>
            <a:r>
              <a:rPr lang="en-US" altLang="zh-CN" sz="1600" dirty="0" smtClean="0">
                <a:latin typeface="黑体" panose="02010609060101010101" pitchFamily="49" charset="-122"/>
                <a:ea typeface="黑体" panose="02010609060101010101" pitchFamily="49" charset="-122"/>
              </a:rPr>
              <a:t>50%</a:t>
            </a:r>
            <a:r>
              <a:rPr lang="zh-CN" altLang="en-US" sz="1600" dirty="0">
                <a:latin typeface="黑体" panose="02010609060101010101" pitchFamily="49" charset="-122"/>
                <a:ea typeface="黑体" panose="02010609060101010101" pitchFamily="49" charset="-122"/>
              </a:rPr>
              <a:t>，从本年度应纳税所得额中扣除；形成无形资产的，按照无形资产成本的</a:t>
            </a:r>
            <a:r>
              <a:rPr lang="en-US" altLang="zh-CN" sz="1600" dirty="0" smtClean="0">
                <a:latin typeface="黑体" panose="02010609060101010101" pitchFamily="49" charset="-122"/>
                <a:ea typeface="黑体" panose="02010609060101010101" pitchFamily="49" charset="-122"/>
              </a:rPr>
              <a:t>150%</a:t>
            </a:r>
            <a:r>
              <a:rPr lang="zh-CN" altLang="en-US" sz="1600" dirty="0">
                <a:latin typeface="黑体" panose="02010609060101010101" pitchFamily="49" charset="-122"/>
                <a:ea typeface="黑体" panose="02010609060101010101" pitchFamily="49" charset="-122"/>
              </a:rPr>
              <a:t>在税前摊</a:t>
            </a:r>
            <a:r>
              <a:rPr lang="zh-CN" altLang="en-US" sz="1600" dirty="0" smtClean="0">
                <a:latin typeface="黑体" panose="02010609060101010101" pitchFamily="49" charset="-122"/>
                <a:ea typeface="黑体" panose="02010609060101010101" pitchFamily="49" charset="-122"/>
              </a:rPr>
              <a:t>销，</a:t>
            </a:r>
            <a:r>
              <a:rPr lang="zh-CN" altLang="en-US" sz="1600" dirty="0">
                <a:latin typeface="黑体" panose="02010609060101010101" pitchFamily="49" charset="-122"/>
                <a:ea typeface="黑体" panose="02010609060101010101" pitchFamily="49" charset="-122"/>
              </a:rPr>
              <a:t>其摊销年限应符合企业所得税法实施条例规定，即除法律另有规定外，摊销年限不得低于</a:t>
            </a:r>
            <a:r>
              <a:rPr lang="en-US" altLang="zh-CN" sz="1600" dirty="0">
                <a:latin typeface="黑体" panose="02010609060101010101" pitchFamily="49" charset="-122"/>
                <a:ea typeface="黑体" panose="02010609060101010101" pitchFamily="49" charset="-122"/>
              </a:rPr>
              <a:t>10</a:t>
            </a:r>
            <a:r>
              <a:rPr lang="zh-CN" altLang="en-US" sz="1600" dirty="0">
                <a:latin typeface="黑体" panose="02010609060101010101" pitchFamily="49" charset="-122"/>
                <a:ea typeface="黑体" panose="02010609060101010101" pitchFamily="49" charset="-122"/>
              </a:rPr>
              <a:t>年</a:t>
            </a:r>
            <a:r>
              <a:rPr lang="zh-CN" altLang="en-US"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a:lnSpc>
                <a:spcPts val="2000"/>
              </a:lnSpc>
            </a:pPr>
            <a:r>
              <a:rPr lang="zh-CN" altLang="en-US" sz="1600" b="1" dirty="0">
                <a:latin typeface="黑体" panose="02010609060101010101" pitchFamily="49" charset="-122"/>
                <a:ea typeface="黑体" panose="02010609060101010101" pitchFamily="49" charset="-122"/>
              </a:rPr>
              <a:t>在</a:t>
            </a:r>
            <a:r>
              <a:rPr lang="en-US" altLang="zh-CN" sz="1600" b="1" dirty="0">
                <a:latin typeface="黑体" panose="02010609060101010101" pitchFamily="49" charset="-122"/>
                <a:ea typeface="黑体" panose="02010609060101010101" pitchFamily="49" charset="-122"/>
              </a:rPr>
              <a:t>2018</a:t>
            </a:r>
            <a:r>
              <a:rPr lang="zh-CN" altLang="en-US" sz="1600" b="1" dirty="0">
                <a:latin typeface="黑体" panose="02010609060101010101" pitchFamily="49" charset="-122"/>
                <a:ea typeface="黑体" panose="02010609060101010101" pitchFamily="49" charset="-122"/>
              </a:rPr>
              <a:t>年</a:t>
            </a:r>
            <a:r>
              <a:rPr lang="en-US" altLang="zh-CN" sz="1600" b="1" dirty="0">
                <a:latin typeface="黑体" panose="02010609060101010101" pitchFamily="49" charset="-122"/>
                <a:ea typeface="黑体" panose="02010609060101010101" pitchFamily="49" charset="-122"/>
              </a:rPr>
              <a:t>1</a:t>
            </a:r>
            <a:r>
              <a:rPr lang="zh-CN" altLang="en-US" sz="1600" b="1" dirty="0">
                <a:latin typeface="黑体" panose="02010609060101010101" pitchFamily="49" charset="-122"/>
                <a:ea typeface="黑体" panose="02010609060101010101" pitchFamily="49" charset="-122"/>
              </a:rPr>
              <a:t>月</a:t>
            </a:r>
            <a:r>
              <a:rPr lang="en-US" altLang="zh-CN" sz="1600" b="1" dirty="0">
                <a:latin typeface="黑体" panose="02010609060101010101" pitchFamily="49" charset="-122"/>
                <a:ea typeface="黑体" panose="02010609060101010101" pitchFamily="49" charset="-122"/>
              </a:rPr>
              <a:t>1</a:t>
            </a:r>
            <a:r>
              <a:rPr lang="zh-CN" altLang="en-US" sz="1600" b="1" dirty="0">
                <a:latin typeface="黑体" panose="02010609060101010101" pitchFamily="49" charset="-122"/>
                <a:ea typeface="黑体" panose="02010609060101010101" pitchFamily="49" charset="-122"/>
              </a:rPr>
              <a:t>日至</a:t>
            </a:r>
            <a:r>
              <a:rPr lang="en-US" altLang="zh-CN" sz="1600" b="1" dirty="0">
                <a:latin typeface="黑体" panose="02010609060101010101" pitchFamily="49" charset="-122"/>
                <a:ea typeface="黑体" panose="02010609060101010101" pitchFamily="49" charset="-122"/>
              </a:rPr>
              <a:t>2020</a:t>
            </a:r>
            <a:r>
              <a:rPr lang="zh-CN" altLang="en-US" sz="1600" b="1" dirty="0">
                <a:latin typeface="黑体" panose="02010609060101010101" pitchFamily="49" charset="-122"/>
                <a:ea typeface="黑体" panose="02010609060101010101" pitchFamily="49" charset="-122"/>
              </a:rPr>
              <a:t>年</a:t>
            </a:r>
            <a:r>
              <a:rPr lang="en-US" altLang="zh-CN" sz="1600" b="1" dirty="0">
                <a:latin typeface="黑体" panose="02010609060101010101" pitchFamily="49" charset="-122"/>
                <a:ea typeface="黑体" panose="02010609060101010101" pitchFamily="49" charset="-122"/>
              </a:rPr>
              <a:t>12</a:t>
            </a:r>
            <a:r>
              <a:rPr lang="zh-CN" altLang="en-US" sz="1600" b="1" dirty="0">
                <a:latin typeface="黑体" panose="02010609060101010101" pitchFamily="49" charset="-122"/>
                <a:ea typeface="黑体" panose="02010609060101010101" pitchFamily="49" charset="-122"/>
              </a:rPr>
              <a:t>月</a:t>
            </a:r>
            <a:r>
              <a:rPr lang="en-US" altLang="zh-CN" sz="1600" b="1" dirty="0">
                <a:latin typeface="黑体" panose="02010609060101010101" pitchFamily="49" charset="-122"/>
                <a:ea typeface="黑体" panose="02010609060101010101" pitchFamily="49" charset="-122"/>
              </a:rPr>
              <a:t>31</a:t>
            </a:r>
            <a:r>
              <a:rPr lang="zh-CN" altLang="en-US" sz="1600" b="1" dirty="0">
                <a:latin typeface="黑体" panose="02010609060101010101" pitchFamily="49" charset="-122"/>
                <a:ea typeface="黑体" panose="02010609060101010101" pitchFamily="49" charset="-122"/>
              </a:rPr>
              <a:t>日期间，再按照实际发生额的</a:t>
            </a:r>
            <a:r>
              <a:rPr lang="en-US" altLang="zh-CN" sz="1600" b="1" dirty="0">
                <a:latin typeface="黑体" panose="02010609060101010101" pitchFamily="49" charset="-122"/>
                <a:ea typeface="黑体" panose="02010609060101010101" pitchFamily="49" charset="-122"/>
              </a:rPr>
              <a:t>75%</a:t>
            </a:r>
            <a:r>
              <a:rPr lang="zh-CN" altLang="en-US" sz="1600" b="1" dirty="0">
                <a:latin typeface="黑体" panose="02010609060101010101" pitchFamily="49" charset="-122"/>
                <a:ea typeface="黑体" panose="02010609060101010101" pitchFamily="49" charset="-122"/>
              </a:rPr>
              <a:t>在税前加计扣除</a:t>
            </a:r>
            <a:r>
              <a:rPr lang="en-US" altLang="zh-CN" sz="1600" b="1" dirty="0">
                <a:latin typeface="黑体" panose="02010609060101010101" pitchFamily="49" charset="-122"/>
                <a:ea typeface="黑体" panose="02010609060101010101" pitchFamily="49" charset="-122"/>
              </a:rPr>
              <a:t>;</a:t>
            </a:r>
            <a:r>
              <a:rPr lang="zh-CN" altLang="en-US" sz="1600" b="1" dirty="0">
                <a:latin typeface="黑体" panose="02010609060101010101" pitchFamily="49" charset="-122"/>
                <a:ea typeface="黑体" panose="02010609060101010101" pitchFamily="49" charset="-122"/>
              </a:rPr>
              <a:t>形成无形资产的，在上述期间按照无形资产成本的</a:t>
            </a:r>
            <a:r>
              <a:rPr lang="en-US" altLang="zh-CN" sz="1600" b="1" dirty="0">
                <a:latin typeface="黑体" panose="02010609060101010101" pitchFamily="49" charset="-122"/>
                <a:ea typeface="黑体" panose="02010609060101010101" pitchFamily="49" charset="-122"/>
              </a:rPr>
              <a:t>175%</a:t>
            </a:r>
            <a:r>
              <a:rPr lang="zh-CN" altLang="en-US" sz="1600" b="1" dirty="0">
                <a:latin typeface="黑体" panose="02010609060101010101" pitchFamily="49" charset="-122"/>
                <a:ea typeface="黑体" panose="02010609060101010101" pitchFamily="49" charset="-122"/>
              </a:rPr>
              <a:t>在税前摊销</a:t>
            </a:r>
            <a:r>
              <a:rPr lang="zh-CN" altLang="en-US" sz="1600" b="1" dirty="0" smtClean="0">
                <a:latin typeface="黑体" panose="02010609060101010101" pitchFamily="49" charset="-122"/>
                <a:ea typeface="黑体" panose="02010609060101010101" pitchFamily="49" charset="-122"/>
              </a:rPr>
              <a:t>。</a:t>
            </a:r>
            <a:endParaRPr lang="en-US" altLang="zh-CN" sz="1600" b="1" dirty="0" smtClean="0">
              <a:latin typeface="黑体" panose="02010609060101010101" pitchFamily="49" charset="-122"/>
              <a:ea typeface="黑体" panose="02010609060101010101" pitchFamily="49" charset="-122"/>
            </a:endParaRPr>
          </a:p>
          <a:p>
            <a:pPr>
              <a:lnSpc>
                <a:spcPts val="2000"/>
              </a:lnSpc>
            </a:pPr>
            <a:r>
              <a:rPr lang="zh-CN" altLang="en-US" sz="1600" b="1" dirty="0">
                <a:latin typeface="黑体" panose="02010609060101010101" pitchFamily="49" charset="-122"/>
                <a:ea typeface="黑体" panose="02010609060101010101" pitchFamily="49" charset="-122"/>
              </a:rPr>
              <a:t>企业开展研发活动中实际发生的研发费用形成无形资产的，其资本化的时点与会计处理保持一致</a:t>
            </a:r>
            <a:endParaRPr lang="en-US" altLang="zh-CN" sz="1600" b="1" dirty="0" smtClean="0">
              <a:latin typeface="黑体" panose="02010609060101010101" pitchFamily="49" charset="-122"/>
              <a:ea typeface="黑体" panose="02010609060101010101" pitchFamily="49" charset="-122"/>
            </a:endParaRPr>
          </a:p>
          <a:p>
            <a:pPr>
              <a:lnSpc>
                <a:spcPct val="170000"/>
              </a:lnSpc>
            </a:pPr>
            <a:endParaRPr lang="en-US" altLang="zh-CN" sz="1600" dirty="0" smtClean="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五</a:t>
            </a:r>
            <a:r>
              <a:rPr lang="zh-CN" altLang="en-US" sz="2800" b="1" dirty="0" smtClean="0"/>
              <a:t>、加计</a:t>
            </a:r>
            <a:r>
              <a:rPr lang="zh-CN" altLang="en-US" sz="2800" b="1" dirty="0"/>
              <a:t>扣除</a:t>
            </a:r>
            <a:r>
              <a:rPr lang="zh-CN" altLang="en-US" sz="2800" b="1" dirty="0" smtClean="0"/>
              <a:t>金额</a:t>
            </a:r>
            <a:endParaRPr lang="zh-CN" altLang="en-US" sz="2800" b="1" dirty="0"/>
          </a:p>
        </p:txBody>
      </p:sp>
      <p:sp>
        <p:nvSpPr>
          <p:cNvPr id="3" name="内容占位符 2"/>
          <p:cNvSpPr>
            <a:spLocks noGrp="1"/>
          </p:cNvSpPr>
          <p:nvPr>
            <p:ph idx="1"/>
          </p:nvPr>
        </p:nvSpPr>
        <p:spPr>
          <a:xfrm>
            <a:off x="1475656" y="483518"/>
            <a:ext cx="7344816" cy="4464496"/>
          </a:xfrm>
        </p:spPr>
        <p:txBody>
          <a:bodyPr>
            <a:noAutofit/>
          </a:bodyPr>
          <a:lstStyle/>
          <a:p>
            <a:pPr>
              <a:lnSpc>
                <a:spcPct val="150000"/>
              </a:lnSpc>
              <a:spcBef>
                <a:spcPts val="0"/>
              </a:spcBef>
            </a:pPr>
            <a:endParaRPr lang="zh-CN" altLang="en-US" sz="1800" dirty="0" smtClean="0"/>
          </a:p>
          <a:p>
            <a:pPr marL="0" indent="0">
              <a:lnSpc>
                <a:spcPct val="150000"/>
              </a:lnSpc>
              <a:spcBef>
                <a:spcPts val="0"/>
              </a:spcBef>
              <a:buNone/>
            </a:pPr>
            <a:r>
              <a:rPr lang="zh-CN" altLang="en-US" sz="1600" dirty="0">
                <a:latin typeface="黑体" panose="02010609060101010101" pitchFamily="49" charset="-122"/>
                <a:ea typeface="黑体" panose="02010609060101010101" pitchFamily="49" charset="-122"/>
              </a:rPr>
              <a:t>　　第九条 企业内部研究开发项目开发阶段的支出，同时满足下列条件的，才能确认为无形资产：</a:t>
            </a:r>
            <a:endParaRPr lang="zh-CN" altLang="en-US" sz="1600" dirty="0">
              <a:latin typeface="黑体" panose="02010609060101010101" pitchFamily="49" charset="-122"/>
              <a:ea typeface="黑体" panose="02010609060101010101" pitchFamily="49" charset="-122"/>
            </a:endParaRPr>
          </a:p>
          <a:p>
            <a:pPr marL="0"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一</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完成该无形资产以使其能够使用或出售在技术上具有可行性；</a:t>
            </a:r>
            <a:endParaRPr lang="zh-CN" altLang="en-US" sz="1600" dirty="0">
              <a:latin typeface="黑体" panose="02010609060101010101" pitchFamily="49" charset="-122"/>
              <a:ea typeface="黑体" panose="02010609060101010101" pitchFamily="49" charset="-122"/>
            </a:endParaRPr>
          </a:p>
          <a:p>
            <a:pPr marL="0"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二</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具有完成该无形资产并使用或出售的意图；</a:t>
            </a:r>
            <a:endParaRPr lang="zh-CN" altLang="en-US" sz="1600" dirty="0">
              <a:latin typeface="黑体" panose="02010609060101010101" pitchFamily="49" charset="-122"/>
              <a:ea typeface="黑体" panose="02010609060101010101" pitchFamily="49" charset="-122"/>
            </a:endParaRPr>
          </a:p>
          <a:p>
            <a:pPr marL="0"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三</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无形资产产生经济利益的方式，包括能够证明运用该无形资产生产的产品存在市场或无形资产自身存在市场，无形资产将在内部使用的，应当证明其有用性；</a:t>
            </a:r>
            <a:endParaRPr lang="zh-CN" altLang="en-US" sz="1600" dirty="0">
              <a:latin typeface="黑体" panose="02010609060101010101" pitchFamily="49" charset="-122"/>
              <a:ea typeface="黑体" panose="02010609060101010101" pitchFamily="49" charset="-122"/>
            </a:endParaRPr>
          </a:p>
          <a:p>
            <a:pPr marL="0"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四</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有足够的技术、财务资源和其他资源支持，以完成该无形资产的开发，并有能力使用或出售该无形资产；</a:t>
            </a:r>
            <a:endParaRPr lang="zh-CN" altLang="en-US" sz="1600" dirty="0">
              <a:latin typeface="黑体" panose="02010609060101010101" pitchFamily="49" charset="-122"/>
              <a:ea typeface="黑体" panose="02010609060101010101" pitchFamily="49" charset="-122"/>
            </a:endParaRPr>
          </a:p>
          <a:p>
            <a:pPr marL="0"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五</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归属于该无形资产开发阶段的支出能够可靠地计量</a:t>
            </a:r>
            <a:r>
              <a:rPr lang="zh-CN" altLang="en-US"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0" indent="0" algn="r">
              <a:lnSpc>
                <a:spcPct val="150000"/>
              </a:lnSpc>
              <a:spcBef>
                <a:spcPts val="0"/>
              </a:spcBef>
              <a:buNone/>
            </a:pPr>
            <a:r>
              <a:rPr lang="en-US" altLang="zh-CN" sz="1600" b="1" dirty="0" smtClean="0">
                <a:latin typeface="黑体" panose="02010609060101010101" pitchFamily="49" charset="-122"/>
                <a:ea typeface="黑体" panose="02010609060101010101" pitchFamily="49" charset="-122"/>
              </a:rPr>
              <a:t>《</a:t>
            </a:r>
            <a:r>
              <a:rPr lang="zh-CN" altLang="en-US" sz="1600" b="1" dirty="0" smtClean="0">
                <a:latin typeface="黑体" panose="02010609060101010101" pitchFamily="49" charset="-122"/>
                <a:ea typeface="黑体" panose="02010609060101010101" pitchFamily="49" charset="-122"/>
              </a:rPr>
              <a:t>企业</a:t>
            </a:r>
            <a:r>
              <a:rPr lang="zh-CN" altLang="en-US" sz="1600" b="1" dirty="0">
                <a:latin typeface="黑体" panose="02010609060101010101" pitchFamily="49" charset="-122"/>
                <a:ea typeface="黑体" panose="02010609060101010101" pitchFamily="49" charset="-122"/>
              </a:rPr>
              <a:t>会计准则第</a:t>
            </a:r>
            <a:r>
              <a:rPr lang="en-US" altLang="zh-CN" sz="1600" b="1" dirty="0">
                <a:latin typeface="黑体" panose="02010609060101010101" pitchFamily="49" charset="-122"/>
                <a:ea typeface="黑体" panose="02010609060101010101" pitchFamily="49" charset="-122"/>
              </a:rPr>
              <a:t>6</a:t>
            </a:r>
            <a:r>
              <a:rPr lang="zh-CN" altLang="en-US" sz="1600" b="1" dirty="0">
                <a:latin typeface="黑体" panose="02010609060101010101" pitchFamily="49" charset="-122"/>
                <a:ea typeface="黑体" panose="02010609060101010101" pitchFamily="49" charset="-122"/>
              </a:rPr>
              <a:t>号</a:t>
            </a:r>
            <a:r>
              <a:rPr lang="en-US" altLang="zh-CN" sz="1600" b="1" dirty="0">
                <a:latin typeface="黑体" panose="02010609060101010101" pitchFamily="49" charset="-122"/>
                <a:ea typeface="黑体" panose="02010609060101010101" pitchFamily="49" charset="-122"/>
              </a:rPr>
              <a:t>——</a:t>
            </a:r>
            <a:r>
              <a:rPr lang="zh-CN" altLang="en-US" sz="1600" b="1" dirty="0">
                <a:latin typeface="黑体" panose="02010609060101010101" pitchFamily="49" charset="-122"/>
                <a:ea typeface="黑体" panose="02010609060101010101" pitchFamily="49" charset="-122"/>
              </a:rPr>
              <a:t>无形</a:t>
            </a:r>
            <a:r>
              <a:rPr lang="zh-CN" altLang="en-US" sz="1600" b="1" dirty="0" smtClean="0">
                <a:latin typeface="黑体" panose="02010609060101010101" pitchFamily="49" charset="-122"/>
                <a:ea typeface="黑体" panose="02010609060101010101" pitchFamily="49" charset="-122"/>
              </a:rPr>
              <a:t>资产</a:t>
            </a:r>
            <a:r>
              <a:rPr lang="en-US" altLang="zh-CN" sz="1800" b="1" dirty="0">
                <a:latin typeface="黑体" panose="02010609060101010101" pitchFamily="49" charset="-122"/>
                <a:ea typeface="黑体" panose="02010609060101010101" pitchFamily="49" charset="-122"/>
              </a:rPr>
              <a:t>》</a:t>
            </a:r>
            <a:endParaRPr lang="zh-CN" altLang="en-US" sz="1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五</a:t>
            </a:r>
            <a:r>
              <a:rPr lang="zh-CN" altLang="en-US" sz="2800" b="1" dirty="0" smtClean="0"/>
              <a:t>、加计</a:t>
            </a:r>
            <a:r>
              <a:rPr lang="zh-CN" altLang="en-US" sz="2800" b="1" dirty="0"/>
              <a:t>扣除</a:t>
            </a:r>
            <a:r>
              <a:rPr lang="zh-CN" altLang="en-US" sz="2800" b="1" dirty="0" smtClean="0"/>
              <a:t>金额</a:t>
            </a:r>
            <a:endParaRPr lang="zh-CN" altLang="en-US" sz="2800" b="1" dirty="0"/>
          </a:p>
        </p:txBody>
      </p:sp>
      <p:sp>
        <p:nvSpPr>
          <p:cNvPr id="3" name="内容占位符 2"/>
          <p:cNvSpPr>
            <a:spLocks noGrp="1"/>
          </p:cNvSpPr>
          <p:nvPr>
            <p:ph idx="1"/>
          </p:nvPr>
        </p:nvSpPr>
        <p:spPr>
          <a:xfrm>
            <a:off x="1594885" y="1055206"/>
            <a:ext cx="7218917" cy="4060031"/>
          </a:xfrm>
        </p:spPr>
        <p:txBody>
          <a:bodyPr>
            <a:normAutofit/>
          </a:bodyPr>
          <a:lstStyle/>
          <a:p>
            <a:pPr marL="0" indent="0">
              <a:lnSpc>
                <a:spcPct val="150000"/>
              </a:lnSpc>
              <a:buNone/>
            </a:pPr>
            <a:r>
              <a:rPr lang="zh-CN" altLang="en-US" sz="1800" b="1" dirty="0" smtClean="0">
                <a:latin typeface="黑体" panose="02010609060101010101" pitchFamily="49" charset="-122"/>
                <a:ea typeface="黑体" panose="02010609060101010101" pitchFamily="49" charset="-122"/>
              </a:rPr>
              <a:t>问题：失败</a:t>
            </a:r>
            <a:r>
              <a:rPr lang="zh-CN" altLang="en-US" sz="1800" b="1" dirty="0">
                <a:latin typeface="黑体" panose="02010609060101010101" pitchFamily="49" charset="-122"/>
                <a:ea typeface="黑体" panose="02010609060101010101" pitchFamily="49" charset="-122"/>
              </a:rPr>
              <a:t>的研发活动所发生的研发费是否</a:t>
            </a:r>
            <a:r>
              <a:rPr lang="zh-CN" altLang="en-US" sz="1800" b="1" dirty="0" smtClean="0">
                <a:latin typeface="黑体" panose="02010609060101010101" pitchFamily="49" charset="-122"/>
                <a:ea typeface="黑体" panose="02010609060101010101" pitchFamily="49" charset="-122"/>
              </a:rPr>
              <a:t>可以记入研发费总额</a:t>
            </a:r>
            <a:endParaRPr lang="en-US" altLang="zh-CN" sz="1800" b="1" dirty="0">
              <a:latin typeface="黑体" panose="02010609060101010101" pitchFamily="49" charset="-122"/>
              <a:ea typeface="黑体" panose="02010609060101010101" pitchFamily="49" charset="-122"/>
            </a:endParaRPr>
          </a:p>
          <a:p>
            <a:pPr marL="0" indent="0">
              <a:lnSpc>
                <a:spcPct val="150000"/>
              </a:lnSpc>
              <a:buNone/>
            </a:pPr>
            <a:r>
              <a:rPr lang="zh-CN" altLang="en-US" sz="1800" dirty="0">
                <a:latin typeface="黑体" panose="02010609060101010101" pitchFamily="49" charset="-122"/>
                <a:ea typeface="黑体" panose="02010609060101010101" pitchFamily="49" charset="-122"/>
              </a:rPr>
              <a:t>　</a:t>
            </a:r>
            <a:r>
              <a:rPr lang="zh-CN" altLang="en-US" sz="1400" dirty="0">
                <a:latin typeface="黑体" panose="02010609060101010101" pitchFamily="49" charset="-122"/>
                <a:ea typeface="黑体" panose="02010609060101010101" pitchFamily="49" charset="-122"/>
              </a:rPr>
              <a:t>　根据</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国家税务总局关于研发费用税前加计扣除归集范围有关问题的公告</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国家税务总局公告</a:t>
            </a:r>
            <a:r>
              <a:rPr lang="en-US" altLang="zh-CN" sz="1400" dirty="0">
                <a:latin typeface="黑体" panose="02010609060101010101" pitchFamily="49" charset="-122"/>
                <a:ea typeface="黑体" panose="02010609060101010101" pitchFamily="49" charset="-122"/>
              </a:rPr>
              <a:t>〔2017〕40</a:t>
            </a:r>
            <a:r>
              <a:rPr lang="zh-CN" altLang="en-US" sz="1400" dirty="0">
                <a:latin typeface="黑体" panose="02010609060101010101" pitchFamily="49" charset="-122"/>
                <a:ea typeface="黑体" panose="02010609060101010101" pitchFamily="49" charset="-122"/>
              </a:rPr>
              <a:t>号</a:t>
            </a:r>
            <a:r>
              <a:rPr lang="en-US" altLang="zh-CN" sz="1400" dirty="0">
                <a:latin typeface="黑体" panose="02010609060101010101" pitchFamily="49" charset="-122"/>
                <a:ea typeface="黑体" panose="02010609060101010101" pitchFamily="49" charset="-122"/>
              </a:rPr>
              <a:t>)</a:t>
            </a:r>
            <a:r>
              <a:rPr lang="zh-CN" altLang="en-US" sz="1400" dirty="0">
                <a:latin typeface="黑体" panose="02010609060101010101" pitchFamily="49" charset="-122"/>
                <a:ea typeface="黑体" panose="02010609060101010101" pitchFamily="49" charset="-122"/>
              </a:rPr>
              <a:t>规定：失败的研发活动所发生的研发费用可享受税前加计扣除政策</a:t>
            </a:r>
            <a:r>
              <a:rPr lang="zh-CN" altLang="en-US" sz="1400" dirty="0" smtClean="0">
                <a:latin typeface="黑体" panose="02010609060101010101" pitchFamily="49" charset="-122"/>
                <a:ea typeface="黑体" panose="02010609060101010101" pitchFamily="49" charset="-122"/>
              </a:rPr>
              <a:t>。</a:t>
            </a:r>
            <a:endParaRPr lang="en-US" altLang="zh-CN" sz="1400" dirty="0" smtClean="0">
              <a:latin typeface="黑体" panose="02010609060101010101" pitchFamily="49" charset="-122"/>
              <a:ea typeface="黑体" panose="02010609060101010101" pitchFamily="49" charset="-122"/>
            </a:endParaRPr>
          </a:p>
          <a:p>
            <a:endParaRPr lang="zh-CN" alt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468313" y="951310"/>
            <a:ext cx="8229600" cy="3996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buFont typeface="Wingdings" panose="05000000000000000000" pitchFamily="2" charset="2"/>
              <a:buNone/>
            </a:pPr>
            <a:endParaRPr lang="zh-CN" altLang="en-US" sz="2000" b="1">
              <a:latin typeface="Verdana" panose="020B0604030504040204" pitchFamily="34" charset="0"/>
            </a:endParaRPr>
          </a:p>
          <a:p>
            <a:pPr marL="342900" indent="-342900">
              <a:lnSpc>
                <a:spcPct val="80000"/>
              </a:lnSpc>
              <a:spcBef>
                <a:spcPct val="20000"/>
              </a:spcBef>
              <a:buFont typeface="Wingdings" panose="05000000000000000000" pitchFamily="2" charset="2"/>
              <a:buNone/>
            </a:pPr>
            <a:r>
              <a:rPr lang="zh-CN" altLang="en-US" sz="2000" b="1">
                <a:latin typeface="Verdana" panose="020B0604030504040204" pitchFamily="34" charset="0"/>
              </a:rPr>
              <a:t>    </a:t>
            </a:r>
            <a:endParaRPr lang="zh-CN" altLang="en-US" sz="2000" b="1">
              <a:latin typeface="Verdana" panose="020B0604030504040204" pitchFamily="34" charset="0"/>
            </a:endParaRPr>
          </a:p>
          <a:p>
            <a:pPr marL="342900" indent="-342900">
              <a:lnSpc>
                <a:spcPct val="80000"/>
              </a:lnSpc>
              <a:spcBef>
                <a:spcPct val="20000"/>
              </a:spcBef>
              <a:buFont typeface="Wingdings" panose="05000000000000000000" pitchFamily="2" charset="2"/>
              <a:buNone/>
            </a:pPr>
            <a:endParaRPr lang="zh-CN" altLang="en-US" sz="2000" b="1">
              <a:latin typeface="Verdana" panose="020B0604030504040204" pitchFamily="34" charset="0"/>
            </a:endParaRPr>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en-US" altLang="zh-CN" sz="3600"/>
          </a:p>
        </p:txBody>
      </p:sp>
      <p:sp>
        <p:nvSpPr>
          <p:cNvPr id="7" name="Rectangle 48"/>
          <p:cNvSpPr>
            <a:spLocks noChangeArrowheads="1"/>
          </p:cNvSpPr>
          <p:nvPr/>
        </p:nvSpPr>
        <p:spPr bwMode="auto">
          <a:xfrm>
            <a:off x="1423988" y="1718149"/>
            <a:ext cx="7439024" cy="1881284"/>
          </a:xfrm>
          <a:prstGeom prst="rect">
            <a:avLst/>
          </a:prstGeom>
          <a:noFill/>
          <a:ln w="9525">
            <a:noFill/>
            <a:miter lim="800000"/>
          </a:ln>
          <a:effectLst/>
        </p:spPr>
        <p:txBody>
          <a:bodyPr wrap="square" anchor="ctr">
            <a:spAutoFit/>
          </a:bodyPr>
          <a:lstStyle/>
          <a:p>
            <a:pPr indent="304800" eaLnBrk="0" hangingPunct="0">
              <a:lnSpc>
                <a:spcPct val="150000"/>
              </a:lnSpc>
              <a:defRPr/>
            </a:pPr>
            <a:r>
              <a:rPr lang="zh-CN" altLang="en-US" sz="1600" dirty="0">
                <a:latin typeface="+mj-ea"/>
                <a:ea typeface="+mj-ea"/>
              </a:rPr>
              <a:t>企业应按照国家财务会计制度要求，对研发支出进行会计处理。研发项目立项时应设置研发支出辅助账，由企业留存备查；年末汇总分析填报研发支出辅助账汇总表，并在报送</a:t>
            </a:r>
            <a:r>
              <a:rPr lang="en-US" altLang="zh-CN" sz="1600" dirty="0">
                <a:latin typeface="+mj-ea"/>
                <a:ea typeface="+mj-ea"/>
              </a:rPr>
              <a:t>《</a:t>
            </a:r>
            <a:r>
              <a:rPr lang="zh-CN" altLang="en-US" sz="1600" dirty="0">
                <a:latin typeface="+mj-ea"/>
                <a:ea typeface="+mj-ea"/>
              </a:rPr>
              <a:t>年度财务会计报告</a:t>
            </a:r>
            <a:r>
              <a:rPr lang="en-US" altLang="zh-CN" sz="1600" dirty="0">
                <a:latin typeface="+mj-ea"/>
                <a:ea typeface="+mj-ea"/>
              </a:rPr>
              <a:t>》</a:t>
            </a:r>
            <a:r>
              <a:rPr lang="zh-CN" altLang="en-US" sz="1600" dirty="0">
                <a:latin typeface="+mj-ea"/>
                <a:ea typeface="+mj-ea"/>
              </a:rPr>
              <a:t>的同时随附注一并报送主管税务机关。研发支出辅助账、研发支出辅助账汇总表可参照本公告所附样式（见附件）编制。</a:t>
            </a:r>
            <a:endParaRPr lang="zh-CN" altLang="en-US" sz="1600" dirty="0">
              <a:latin typeface="+mj-ea"/>
              <a:ea typeface="+mj-ea"/>
            </a:endParaRPr>
          </a:p>
        </p:txBody>
      </p:sp>
      <p:sp>
        <p:nvSpPr>
          <p:cNvPr id="10" name="标题 1"/>
          <p:cNvSpPr txBox="1"/>
          <p:nvPr/>
        </p:nvSpPr>
        <p:spPr bwMode="auto">
          <a:xfrm>
            <a:off x="1594885" y="147638"/>
            <a:ext cx="709723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normAutofit/>
          </a:bodyPr>
          <a:lstStyle>
            <a:lvl1pPr algn="l" rtl="0" eaLnBrk="1" fontAlgn="base" hangingPunct="1">
              <a:spcBef>
                <a:spcPct val="0"/>
              </a:spcBef>
              <a:spcAft>
                <a:spcPct val="0"/>
              </a:spcAft>
              <a:defRPr sz="2100" kern="1200">
                <a:solidFill>
                  <a:schemeClr val="accent1"/>
                </a:solidFill>
                <a:latin typeface="+mj-ea"/>
                <a:ea typeface="+mj-ea"/>
                <a:cs typeface="+mj-cs"/>
              </a:defRPr>
            </a:lvl1pPr>
            <a:lvl2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2pPr>
            <a:lvl3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3pPr>
            <a:lvl4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4pPr>
            <a:lvl5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5pPr>
            <a:lvl6pPr marL="3429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6pPr>
            <a:lvl7pPr marL="6858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7pPr>
            <a:lvl8pPr marL="10287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8pPr>
            <a:lvl9pPr marL="13716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9pPr>
          </a:lstStyle>
          <a:p>
            <a:r>
              <a:rPr lang="zh-CN" altLang="en-US" sz="2800" b="1" dirty="0"/>
              <a:t>六、会计核算与管理</a:t>
            </a:r>
            <a:endParaRPr lang="zh-CN" altLang="en-US"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ChangeArrowheads="1"/>
          </p:cNvSpPr>
          <p:nvPr/>
        </p:nvSpPr>
        <p:spPr bwMode="auto">
          <a:xfrm>
            <a:off x="468313" y="951310"/>
            <a:ext cx="8229600" cy="3996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buFont typeface="Wingdings" panose="05000000000000000000" pitchFamily="2" charset="2"/>
              <a:buNone/>
            </a:pPr>
            <a:endParaRPr lang="zh-CN" altLang="en-US" sz="2000" b="1">
              <a:latin typeface="Verdana" panose="020B0604030504040204" pitchFamily="34" charset="0"/>
            </a:endParaRPr>
          </a:p>
          <a:p>
            <a:pPr marL="342900" indent="-342900">
              <a:lnSpc>
                <a:spcPct val="80000"/>
              </a:lnSpc>
              <a:spcBef>
                <a:spcPct val="20000"/>
              </a:spcBef>
              <a:buFont typeface="Wingdings" panose="05000000000000000000" pitchFamily="2" charset="2"/>
              <a:buNone/>
            </a:pPr>
            <a:r>
              <a:rPr lang="zh-CN" altLang="en-US" sz="2000" b="1">
                <a:latin typeface="Verdana" panose="020B0604030504040204" pitchFamily="34" charset="0"/>
              </a:rPr>
              <a:t>    </a:t>
            </a:r>
            <a:endParaRPr lang="zh-CN" altLang="en-US" sz="2000" b="1">
              <a:latin typeface="Verdana" panose="020B0604030504040204" pitchFamily="34" charset="0"/>
            </a:endParaRPr>
          </a:p>
          <a:p>
            <a:pPr marL="342900" indent="-342900">
              <a:lnSpc>
                <a:spcPct val="80000"/>
              </a:lnSpc>
              <a:spcBef>
                <a:spcPct val="20000"/>
              </a:spcBef>
              <a:buFont typeface="Wingdings" panose="05000000000000000000" pitchFamily="2" charset="2"/>
              <a:buNone/>
            </a:pPr>
            <a:endParaRPr lang="zh-CN" altLang="en-US" sz="2000" b="1">
              <a:latin typeface="Verdana" panose="020B0604030504040204" pitchFamily="34" charset="0"/>
            </a:endParaRPr>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zh-CN" altLang="en-US" sz="3600"/>
          </a:p>
          <a:p>
            <a:pPr marL="342900" indent="-342900">
              <a:lnSpc>
                <a:spcPct val="80000"/>
              </a:lnSpc>
              <a:spcBef>
                <a:spcPct val="20000"/>
              </a:spcBef>
              <a:buFontTx/>
              <a:buChar char="•"/>
            </a:pPr>
            <a:endParaRPr lang="en-US" altLang="zh-CN" sz="3600"/>
          </a:p>
        </p:txBody>
      </p:sp>
      <p:sp>
        <p:nvSpPr>
          <p:cNvPr id="7" name="Rectangle 48"/>
          <p:cNvSpPr>
            <a:spLocks noChangeArrowheads="1"/>
          </p:cNvSpPr>
          <p:nvPr/>
        </p:nvSpPr>
        <p:spPr bwMode="auto">
          <a:xfrm>
            <a:off x="1258889" y="823096"/>
            <a:ext cx="7439024" cy="535531"/>
          </a:xfrm>
          <a:prstGeom prst="rect">
            <a:avLst/>
          </a:prstGeom>
          <a:noFill/>
          <a:ln w="9525">
            <a:noFill/>
            <a:miter lim="800000"/>
          </a:ln>
          <a:effectLst/>
        </p:spPr>
        <p:txBody>
          <a:bodyPr wrap="square" anchor="ctr">
            <a:spAutoFit/>
          </a:bodyPr>
          <a:lstStyle/>
          <a:p>
            <a:pPr indent="304800" eaLnBrk="0" hangingPunct="0">
              <a:lnSpc>
                <a:spcPct val="120000"/>
              </a:lnSpc>
              <a:defRPr/>
            </a:pPr>
            <a:r>
              <a:rPr lang="zh-CN" altLang="en-US" sz="2400" b="1" dirty="0" smtClean="0">
                <a:solidFill>
                  <a:srgbClr val="FF0000"/>
                </a:solidFill>
                <a:latin typeface="+mn-ea"/>
                <a:ea typeface="+mn-ea"/>
              </a:rPr>
              <a:t>研发</a:t>
            </a:r>
            <a:r>
              <a:rPr lang="zh-CN" altLang="en-US" sz="2400" b="1" dirty="0">
                <a:solidFill>
                  <a:srgbClr val="FF0000"/>
                </a:solidFill>
                <a:latin typeface="+mn-ea"/>
                <a:ea typeface="+mn-ea"/>
              </a:rPr>
              <a:t>费用项目辅助账：科目归集</a:t>
            </a:r>
            <a:endParaRPr lang="zh-CN" altLang="en-US" sz="2400" b="1" dirty="0">
              <a:latin typeface="黑体" panose="02010609060101010101" pitchFamily="49" charset="-122"/>
              <a:ea typeface="黑体" panose="02010609060101010101" pitchFamily="49" charset="-122"/>
            </a:endParaRPr>
          </a:p>
        </p:txBody>
      </p:sp>
      <p:graphicFrame>
        <p:nvGraphicFramePr>
          <p:cNvPr id="8" name="表格 7"/>
          <p:cNvGraphicFramePr>
            <a:graphicFrameLocks noGrp="1"/>
          </p:cNvGraphicFramePr>
          <p:nvPr/>
        </p:nvGraphicFramePr>
        <p:xfrm>
          <a:off x="1258889" y="1419622"/>
          <a:ext cx="7848600" cy="2819262"/>
        </p:xfrm>
        <a:graphic>
          <a:graphicData uri="http://schemas.openxmlformats.org/drawingml/2006/table">
            <a:tbl>
              <a:tblPr/>
              <a:tblGrid>
                <a:gridCol w="1433879"/>
                <a:gridCol w="1509346"/>
                <a:gridCol w="1433879"/>
                <a:gridCol w="2757298"/>
                <a:gridCol w="714198"/>
              </a:tblGrid>
              <a:tr h="705310">
                <a:tc>
                  <a:txBody>
                    <a:bodyPr/>
                    <a:lstStyle/>
                    <a:p>
                      <a:pPr algn="ctr" fontAlgn="ctr"/>
                      <a:r>
                        <a:rPr lang="zh-CN" altLang="en-US" sz="1500" b="1" i="0" u="none" strike="noStrike" dirty="0" smtClean="0">
                          <a:solidFill>
                            <a:schemeClr val="tx1"/>
                          </a:solidFill>
                          <a:latin typeface="宋体" panose="02010600030101010101" pitchFamily="2" charset="-122"/>
                        </a:rPr>
                        <a:t>一级</a:t>
                      </a:r>
                      <a:endParaRPr lang="en-US" altLang="zh-CN" sz="1500" b="1" i="0" u="none" strike="noStrike" dirty="0" smtClean="0">
                        <a:solidFill>
                          <a:schemeClr val="tx1"/>
                        </a:solidFill>
                        <a:latin typeface="宋体" panose="02010600030101010101" pitchFamily="2" charset="-122"/>
                      </a:endParaRPr>
                    </a:p>
                    <a:p>
                      <a:pPr algn="ctr" fontAlgn="ctr"/>
                      <a:r>
                        <a:rPr lang="zh-CN" altLang="en-US" sz="1500" b="1" i="0" u="none" strike="noStrike" dirty="0" smtClean="0">
                          <a:solidFill>
                            <a:schemeClr val="tx1"/>
                          </a:solidFill>
                          <a:latin typeface="宋体" panose="02010600030101010101" pitchFamily="2" charset="-122"/>
                        </a:rPr>
                        <a:t>科目</a:t>
                      </a:r>
                      <a:endParaRPr lang="zh-CN" altLang="en-US" sz="1500" b="1" i="0" u="none" strike="noStrike" dirty="0">
                        <a:solidFill>
                          <a:schemeClr val="tx1"/>
                        </a:solidFill>
                        <a:latin typeface="宋体" panose="02010600030101010101" pitchFamily="2" charset="-122"/>
                      </a:endParaRPr>
                    </a:p>
                  </a:txBody>
                  <a:tcPr marL="9427" marR="9427" marT="7069"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CN" altLang="en-US" sz="1500" b="1" i="0" u="none" strike="noStrike" dirty="0">
                          <a:solidFill>
                            <a:schemeClr val="tx1"/>
                          </a:solidFill>
                          <a:latin typeface="宋体" panose="02010600030101010101" pitchFamily="2" charset="-122"/>
                        </a:rPr>
                        <a:t>二级</a:t>
                      </a:r>
                      <a:r>
                        <a:rPr lang="zh-CN" altLang="en-US" sz="1500" b="1" i="0" u="none" strike="noStrike" dirty="0" smtClean="0">
                          <a:solidFill>
                            <a:schemeClr val="tx1"/>
                          </a:solidFill>
                          <a:latin typeface="宋体" panose="02010600030101010101" pitchFamily="2" charset="-122"/>
                        </a:rPr>
                        <a:t>明细</a:t>
                      </a:r>
                      <a:endParaRPr lang="en-US" altLang="zh-CN" sz="1500" b="1" i="0" u="none" strike="noStrike" dirty="0" smtClean="0">
                        <a:solidFill>
                          <a:schemeClr val="tx1"/>
                        </a:solidFill>
                        <a:latin typeface="宋体" panose="02010600030101010101" pitchFamily="2" charset="-122"/>
                      </a:endParaRPr>
                    </a:p>
                    <a:p>
                      <a:pPr algn="ctr" fontAlgn="ctr"/>
                      <a:r>
                        <a:rPr lang="zh-CN" altLang="en-US" sz="1500" b="1" i="0" u="none" strike="noStrike" dirty="0" smtClean="0">
                          <a:solidFill>
                            <a:schemeClr val="tx1"/>
                          </a:solidFill>
                          <a:latin typeface="宋体" panose="02010600030101010101" pitchFamily="2" charset="-122"/>
                        </a:rPr>
                        <a:t>科目 </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CN" altLang="en-US" sz="1500" b="1" i="0" u="none" strike="noStrike" dirty="0">
                          <a:solidFill>
                            <a:schemeClr val="tx1"/>
                          </a:solidFill>
                          <a:latin typeface="宋体" panose="02010600030101010101" pitchFamily="2" charset="-122"/>
                        </a:rPr>
                        <a:t>三级</a:t>
                      </a:r>
                      <a:r>
                        <a:rPr lang="zh-CN" altLang="en-US" sz="1500" b="1" i="0" u="none" strike="noStrike" dirty="0" smtClean="0">
                          <a:solidFill>
                            <a:schemeClr val="tx1"/>
                          </a:solidFill>
                          <a:latin typeface="宋体" panose="02010600030101010101" pitchFamily="2" charset="-122"/>
                        </a:rPr>
                        <a:t>明细</a:t>
                      </a:r>
                      <a:endParaRPr lang="en-US" altLang="zh-CN" sz="1500" b="1" i="0" u="none" strike="noStrike" dirty="0" smtClean="0">
                        <a:solidFill>
                          <a:schemeClr val="tx1"/>
                        </a:solidFill>
                        <a:latin typeface="宋体" panose="02010600030101010101" pitchFamily="2" charset="-122"/>
                      </a:endParaRPr>
                    </a:p>
                    <a:p>
                      <a:pPr algn="ctr" fontAlgn="ctr"/>
                      <a:r>
                        <a:rPr lang="zh-CN" altLang="en-US" sz="1500" b="1" i="0" u="none" strike="noStrike" dirty="0" smtClean="0">
                          <a:solidFill>
                            <a:schemeClr val="tx1"/>
                          </a:solidFill>
                          <a:latin typeface="宋体" panose="02010600030101010101" pitchFamily="2" charset="-122"/>
                        </a:rPr>
                        <a:t>科目</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CN" altLang="en-US" sz="1500" b="1" i="0" u="none" strike="noStrike" dirty="0">
                          <a:solidFill>
                            <a:schemeClr val="tx1"/>
                          </a:solidFill>
                          <a:latin typeface="宋体" panose="02010600030101010101" pitchFamily="2" charset="-122"/>
                        </a:rPr>
                        <a:t> 四级</a:t>
                      </a:r>
                      <a:r>
                        <a:rPr lang="zh-CN" altLang="en-US" sz="1500" b="1" i="0" u="none" strike="noStrike" dirty="0" smtClean="0">
                          <a:solidFill>
                            <a:schemeClr val="tx1"/>
                          </a:solidFill>
                          <a:latin typeface="宋体" panose="02010600030101010101" pitchFamily="2" charset="-122"/>
                        </a:rPr>
                        <a:t>明细</a:t>
                      </a:r>
                      <a:endParaRPr lang="en-US" altLang="zh-CN" sz="1500" b="1" i="0" u="none" strike="noStrike" dirty="0" smtClean="0">
                        <a:solidFill>
                          <a:schemeClr val="tx1"/>
                        </a:solidFill>
                        <a:latin typeface="宋体" panose="02010600030101010101" pitchFamily="2" charset="-122"/>
                      </a:endParaRPr>
                    </a:p>
                    <a:p>
                      <a:pPr algn="ctr" fontAlgn="ctr"/>
                      <a:r>
                        <a:rPr lang="zh-CN" altLang="en-US" sz="1500" b="1" i="0" u="none" strike="noStrike" dirty="0" smtClean="0">
                          <a:solidFill>
                            <a:schemeClr val="tx1"/>
                          </a:solidFill>
                          <a:latin typeface="宋体" panose="02010600030101010101" pitchFamily="2" charset="-122"/>
                        </a:rPr>
                        <a:t>科目</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zh-CN" altLang="en-US" sz="1500" b="1" i="0" u="none" strike="noStrike">
                          <a:solidFill>
                            <a:schemeClr val="tx1"/>
                          </a:solidFill>
                          <a:latin typeface="宋体" panose="02010600030101010101" pitchFamily="2" charset="-122"/>
                        </a:rPr>
                        <a:t>五级</a:t>
                      </a:r>
                      <a:endParaRPr lang="zh-CN" altLang="en-US" sz="1500" b="1" i="0" u="none" strike="noStrike">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35669">
                <a:tc rowSpan="4">
                  <a:txBody>
                    <a:bodyPr/>
                    <a:lstStyle/>
                    <a:p>
                      <a:pPr algn="ctr" fontAlgn="ctr"/>
                      <a:r>
                        <a:rPr lang="zh-CN" altLang="en-US" sz="1500" b="1" i="0" u="none" strike="noStrike">
                          <a:solidFill>
                            <a:schemeClr val="tx1"/>
                          </a:solidFill>
                          <a:latin typeface="宋体" panose="02010600030101010101" pitchFamily="2" charset="-122"/>
                        </a:rPr>
                        <a:t>研发支出   或</a:t>
                      </a:r>
                      <a:endParaRPr lang="zh-CN" altLang="en-US" sz="1500" b="1" i="0" u="none" strike="noStrike">
                        <a:solidFill>
                          <a:schemeClr val="tx1"/>
                        </a:solidFill>
                        <a:latin typeface="宋体" panose="02010600030101010101" pitchFamily="2" charset="-122"/>
                      </a:endParaRPr>
                    </a:p>
                  </a:txBody>
                  <a:tcPr marL="9427" marR="9427" marT="7069"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fontAlgn="ctr"/>
                      <a:r>
                        <a:rPr lang="en-US" altLang="zh-CN" sz="1500" b="1" i="0" u="none" strike="noStrike" dirty="0">
                          <a:solidFill>
                            <a:schemeClr val="tx1"/>
                          </a:solidFill>
                          <a:latin typeface="宋体" panose="02010600030101010101" pitchFamily="2" charset="-122"/>
                        </a:rPr>
                        <a:t>1</a:t>
                      </a:r>
                      <a:r>
                        <a:rPr lang="zh-CN" altLang="en-US" sz="1500" b="1" i="0" u="none" strike="noStrike" dirty="0">
                          <a:solidFill>
                            <a:schemeClr val="tx1"/>
                          </a:solidFill>
                          <a:latin typeface="宋体" panose="02010600030101010101" pitchFamily="2" charset="-122"/>
                        </a:rPr>
                        <a:t>、自主研发</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8">
                  <a:txBody>
                    <a:bodyPr/>
                    <a:lstStyle/>
                    <a:p>
                      <a:pPr algn="ctr" fontAlgn="ctr"/>
                      <a:r>
                        <a:rPr lang="zh-CN" altLang="en-US" sz="1500" b="1" i="0" u="none" strike="noStrike" dirty="0">
                          <a:solidFill>
                            <a:schemeClr val="tx1"/>
                          </a:solidFill>
                          <a:latin typeface="宋体" panose="02010600030101010101" pitchFamily="2" charset="-122"/>
                        </a:rPr>
                        <a:t>资本化支出     或                费用化支出</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en-US" altLang="zh-CN" sz="1500" b="1" i="0" u="none" strike="noStrike" dirty="0">
                          <a:solidFill>
                            <a:schemeClr val="tx1"/>
                          </a:solidFill>
                          <a:latin typeface="宋体" panose="02010600030101010101" pitchFamily="2" charset="-122"/>
                        </a:rPr>
                        <a:t>1</a:t>
                      </a:r>
                      <a:r>
                        <a:rPr lang="zh-CN" altLang="en-US" sz="1500" b="1" i="0" u="none" strike="noStrike" dirty="0">
                          <a:solidFill>
                            <a:schemeClr val="tx1"/>
                          </a:solidFill>
                          <a:latin typeface="宋体" panose="02010600030101010101" pitchFamily="2" charset="-122"/>
                        </a:rPr>
                        <a:t>、人员</a:t>
                      </a:r>
                      <a:r>
                        <a:rPr lang="zh-CN" altLang="en-US" sz="1500" b="1" i="0" u="none" strike="noStrike" dirty="0" smtClean="0">
                          <a:solidFill>
                            <a:schemeClr val="tx1"/>
                          </a:solidFill>
                          <a:latin typeface="宋体" panose="02010600030101010101" pitchFamily="2" charset="-122"/>
                        </a:rPr>
                        <a:t>人工费用</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8">
                  <a:txBody>
                    <a:bodyPr/>
                    <a:lstStyle/>
                    <a:p>
                      <a:pPr algn="ctr" fontAlgn="ctr"/>
                      <a:r>
                        <a:rPr lang="zh-CN" altLang="en-US" sz="1500" b="1" i="0" u="none" strike="noStrike">
                          <a:solidFill>
                            <a:schemeClr val="tx1"/>
                          </a:solidFill>
                          <a:latin typeface="宋体" panose="02010600030101010101" pitchFamily="2" charset="-122"/>
                        </a:rPr>
                        <a:t>具体     明细    科目</a:t>
                      </a:r>
                      <a:endParaRPr lang="zh-CN" altLang="en-US" sz="1500" b="1" i="0" u="none" strike="noStrike">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r>
              <a:tr h="235669">
                <a:tc vMerge="1">
                  <a:tcPr/>
                </a:tc>
                <a:tc vMerge="1">
                  <a:tcPr/>
                </a:tc>
                <a:tc vMerge="1">
                  <a:tcPr/>
                </a:tc>
                <a:tc>
                  <a:txBody>
                    <a:bodyPr/>
                    <a:lstStyle/>
                    <a:p>
                      <a:pPr algn="l" fontAlgn="ctr"/>
                      <a:r>
                        <a:rPr lang="en-US" altLang="zh-CN" sz="1500" b="1" i="0" u="none" strike="noStrike" dirty="0">
                          <a:solidFill>
                            <a:schemeClr val="tx1"/>
                          </a:solidFill>
                          <a:latin typeface="宋体" panose="02010600030101010101" pitchFamily="2" charset="-122"/>
                        </a:rPr>
                        <a:t>2</a:t>
                      </a:r>
                      <a:r>
                        <a:rPr lang="zh-CN" altLang="en-US" sz="1500" b="1" i="0" u="none" strike="noStrike" dirty="0">
                          <a:solidFill>
                            <a:schemeClr val="tx1"/>
                          </a:solidFill>
                          <a:latin typeface="宋体" panose="02010600030101010101" pitchFamily="2" charset="-122"/>
                        </a:rPr>
                        <a:t>、直接投入</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r h="464269">
                <a:tc vMerge="1">
                  <a:tcPr/>
                </a:tc>
                <a:tc rowSpan="2">
                  <a:txBody>
                    <a:bodyPr/>
                    <a:lstStyle/>
                    <a:p>
                      <a:pPr algn="ctr" fontAlgn="ctr"/>
                      <a:r>
                        <a:rPr lang="en-US" altLang="zh-CN" sz="1500" b="1" i="0" u="none" strike="noStrike" dirty="0">
                          <a:solidFill>
                            <a:schemeClr val="tx1"/>
                          </a:solidFill>
                          <a:latin typeface="宋体" panose="02010600030101010101" pitchFamily="2" charset="-122"/>
                        </a:rPr>
                        <a:t>2</a:t>
                      </a:r>
                      <a:r>
                        <a:rPr lang="zh-CN" altLang="en-US" sz="1500" b="1" i="0" u="none" strike="noStrike" dirty="0">
                          <a:solidFill>
                            <a:schemeClr val="tx1"/>
                          </a:solidFill>
                          <a:latin typeface="宋体" panose="02010600030101010101" pitchFamily="2" charset="-122"/>
                        </a:rPr>
                        <a:t>、合作研发</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c>
                  <a:txBody>
                    <a:bodyPr/>
                    <a:lstStyle/>
                    <a:p>
                      <a:pPr algn="ctr" fontAlgn="ctr"/>
                      <a:r>
                        <a:rPr lang="en-US" altLang="zh-CN" sz="1500" b="1" i="0" u="none" strike="noStrike" dirty="0">
                          <a:solidFill>
                            <a:schemeClr val="tx1"/>
                          </a:solidFill>
                          <a:latin typeface="宋体" panose="02010600030101010101" pitchFamily="2" charset="-122"/>
                        </a:rPr>
                        <a:t>3</a:t>
                      </a:r>
                      <a:r>
                        <a:rPr lang="zh-CN" altLang="en-US" sz="1500" b="1" i="0" u="none" strike="noStrike" dirty="0">
                          <a:solidFill>
                            <a:schemeClr val="tx1"/>
                          </a:solidFill>
                          <a:latin typeface="宋体" panose="02010600030101010101" pitchFamily="2" charset="-122"/>
                        </a:rPr>
                        <a:t>、折旧费用与长期费用摊销</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r h="235669">
                <a:tc vMerge="1">
                  <a:tcPr/>
                </a:tc>
                <a:tc vMerge="1">
                  <a:tcPr/>
                </a:tc>
                <a:tc vMerge="1">
                  <a:tcPr/>
                </a:tc>
                <a:tc>
                  <a:txBody>
                    <a:bodyPr/>
                    <a:lstStyle/>
                    <a:p>
                      <a:pPr algn="l" fontAlgn="ctr"/>
                      <a:r>
                        <a:rPr lang="en-US" altLang="zh-CN" sz="1500" b="1" i="0" u="none" strike="noStrike" dirty="0">
                          <a:solidFill>
                            <a:schemeClr val="tx1"/>
                          </a:solidFill>
                          <a:latin typeface="宋体" panose="02010600030101010101" pitchFamily="2" charset="-122"/>
                        </a:rPr>
                        <a:t>4</a:t>
                      </a:r>
                      <a:r>
                        <a:rPr lang="zh-CN" altLang="en-US" sz="1500" b="1" i="0" u="none" strike="noStrike" dirty="0">
                          <a:solidFill>
                            <a:schemeClr val="tx1"/>
                          </a:solidFill>
                          <a:latin typeface="宋体" panose="02010600030101010101" pitchFamily="2" charset="-122"/>
                        </a:rPr>
                        <a:t>、设计费</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r h="235669">
                <a:tc rowSpan="4">
                  <a:txBody>
                    <a:bodyPr/>
                    <a:lstStyle/>
                    <a:p>
                      <a:pPr algn="ctr" fontAlgn="t"/>
                      <a:r>
                        <a:rPr lang="zh-CN" altLang="en-US" sz="1500" b="1" i="0" u="none" strike="noStrike" dirty="0">
                          <a:solidFill>
                            <a:schemeClr val="tx1"/>
                          </a:solidFill>
                          <a:latin typeface="宋体" panose="02010600030101010101" pitchFamily="2" charset="-122"/>
                        </a:rPr>
                        <a:t>管理费用</a:t>
                      </a:r>
                      <a:r>
                        <a:rPr lang="en-US" altLang="zh-CN" sz="1500" b="1" i="0" u="none" strike="noStrike" dirty="0">
                          <a:solidFill>
                            <a:schemeClr val="tx1"/>
                          </a:solidFill>
                          <a:latin typeface="宋体" panose="02010600030101010101" pitchFamily="2" charset="-122"/>
                        </a:rPr>
                        <a:t>-  </a:t>
                      </a:r>
                      <a:r>
                        <a:rPr lang="zh-CN" altLang="en-US" sz="1500" b="1" i="0" u="none" strike="noStrike" dirty="0">
                          <a:solidFill>
                            <a:schemeClr val="tx1"/>
                          </a:solidFill>
                          <a:latin typeface="宋体" panose="02010600030101010101" pitchFamily="2" charset="-122"/>
                        </a:rPr>
                        <a:t>研发费用</a:t>
                      </a:r>
                      <a:endParaRPr lang="zh-CN" altLang="en-US" sz="1500" b="1" i="0" u="none" strike="noStrike" dirty="0">
                        <a:solidFill>
                          <a:schemeClr val="tx1"/>
                        </a:solidFill>
                        <a:latin typeface="宋体" panose="02010600030101010101" pitchFamily="2" charset="-122"/>
                      </a:endParaRPr>
                    </a:p>
                  </a:txBody>
                  <a:tcPr marL="9427" marR="9427" marT="7069"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fontAlgn="ctr"/>
                      <a:r>
                        <a:rPr lang="en-US" altLang="zh-CN" sz="1500" b="1" i="0" u="none" strike="noStrike" dirty="0">
                          <a:solidFill>
                            <a:schemeClr val="tx1"/>
                          </a:solidFill>
                          <a:latin typeface="宋体" panose="02010600030101010101" pitchFamily="2" charset="-122"/>
                        </a:rPr>
                        <a:t>3</a:t>
                      </a:r>
                      <a:r>
                        <a:rPr lang="zh-CN" altLang="en-US" sz="1500" b="1" i="0" u="none" strike="noStrike" dirty="0">
                          <a:solidFill>
                            <a:schemeClr val="tx1"/>
                          </a:solidFill>
                          <a:latin typeface="宋体" panose="02010600030101010101" pitchFamily="2" charset="-122"/>
                        </a:rPr>
                        <a:t>、委托研发</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c>
                  <a:txBody>
                    <a:bodyPr/>
                    <a:lstStyle/>
                    <a:p>
                      <a:pPr algn="l" fontAlgn="ctr"/>
                      <a:r>
                        <a:rPr lang="en-US" altLang="zh-CN" sz="1500" b="1" i="0" u="none" strike="noStrike" dirty="0">
                          <a:solidFill>
                            <a:schemeClr val="tx1"/>
                          </a:solidFill>
                          <a:latin typeface="宋体" panose="02010600030101010101" pitchFamily="2" charset="-122"/>
                        </a:rPr>
                        <a:t>5</a:t>
                      </a:r>
                      <a:r>
                        <a:rPr lang="zh-CN" altLang="en-US" sz="1500" b="1" i="0" u="none" strike="noStrike" dirty="0">
                          <a:solidFill>
                            <a:schemeClr val="tx1"/>
                          </a:solidFill>
                          <a:latin typeface="宋体" panose="02010600030101010101" pitchFamily="2" charset="-122"/>
                        </a:rPr>
                        <a:t>、设备调试费</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r h="235669">
                <a:tc vMerge="1">
                  <a:tcPr/>
                </a:tc>
                <a:tc vMerge="1">
                  <a:tcPr/>
                </a:tc>
                <a:tc vMerge="1">
                  <a:tcPr/>
                </a:tc>
                <a:tc>
                  <a:txBody>
                    <a:bodyPr/>
                    <a:lstStyle/>
                    <a:p>
                      <a:pPr algn="l" fontAlgn="ctr"/>
                      <a:r>
                        <a:rPr lang="en-US" altLang="zh-CN" sz="1500" b="1" i="0" u="none" strike="noStrike" dirty="0">
                          <a:solidFill>
                            <a:schemeClr val="tx1"/>
                          </a:solidFill>
                          <a:latin typeface="宋体" panose="02010600030101010101" pitchFamily="2" charset="-122"/>
                        </a:rPr>
                        <a:t>6</a:t>
                      </a:r>
                      <a:r>
                        <a:rPr lang="zh-CN" altLang="en-US" sz="1500" b="1" i="0" u="none" strike="noStrike" dirty="0">
                          <a:solidFill>
                            <a:schemeClr val="tx1"/>
                          </a:solidFill>
                          <a:latin typeface="宋体" panose="02010600030101010101" pitchFamily="2" charset="-122"/>
                        </a:rPr>
                        <a:t>、无形资产摊销</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r h="235669">
                <a:tc vMerge="1">
                  <a:tcPr/>
                </a:tc>
                <a:tc rowSpan="2">
                  <a:txBody>
                    <a:bodyPr/>
                    <a:lstStyle/>
                    <a:p>
                      <a:pPr algn="ctr" fontAlgn="ctr"/>
                      <a:r>
                        <a:rPr lang="en-US" altLang="zh-CN" sz="1500" b="1" i="0" u="none" strike="noStrike">
                          <a:solidFill>
                            <a:schemeClr val="tx1"/>
                          </a:solidFill>
                          <a:latin typeface="宋体" panose="02010600030101010101" pitchFamily="2" charset="-122"/>
                        </a:rPr>
                        <a:t>4</a:t>
                      </a:r>
                      <a:r>
                        <a:rPr lang="zh-CN" altLang="en-US" sz="1500" b="1" i="0" u="none" strike="noStrike">
                          <a:solidFill>
                            <a:schemeClr val="tx1"/>
                          </a:solidFill>
                          <a:latin typeface="宋体" panose="02010600030101010101" pitchFamily="2" charset="-122"/>
                        </a:rPr>
                        <a:t>、集中研发</a:t>
                      </a:r>
                      <a:endParaRPr lang="zh-CN" altLang="en-US" sz="1500" b="1" i="0" u="none" strike="noStrike">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c>
                  <a:txBody>
                    <a:bodyPr/>
                    <a:lstStyle/>
                    <a:p>
                      <a:pPr algn="l" fontAlgn="ctr"/>
                      <a:r>
                        <a:rPr lang="en-US" altLang="zh-CN" sz="1500" b="1" i="0" u="none" strike="noStrike" dirty="0">
                          <a:solidFill>
                            <a:schemeClr val="tx1"/>
                          </a:solidFill>
                          <a:latin typeface="宋体" panose="02010600030101010101" pitchFamily="2" charset="-122"/>
                        </a:rPr>
                        <a:t>7</a:t>
                      </a:r>
                      <a:r>
                        <a:rPr lang="zh-CN" altLang="en-US" sz="1500" b="1" i="0" u="none" strike="noStrike" dirty="0">
                          <a:solidFill>
                            <a:schemeClr val="tx1"/>
                          </a:solidFill>
                          <a:latin typeface="宋体" panose="02010600030101010101" pitchFamily="2" charset="-122"/>
                        </a:rPr>
                        <a:t>、委托开发费</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r h="235669">
                <a:tc vMerge="1">
                  <a:tcPr/>
                </a:tc>
                <a:tc vMerge="1">
                  <a:tcPr/>
                </a:tc>
                <a:tc vMerge="1">
                  <a:tcPr/>
                </a:tc>
                <a:tc>
                  <a:txBody>
                    <a:bodyPr/>
                    <a:lstStyle/>
                    <a:p>
                      <a:pPr algn="l" fontAlgn="ctr"/>
                      <a:r>
                        <a:rPr lang="en-US" altLang="zh-CN" sz="1500" b="1" i="0" u="none" strike="noStrike" dirty="0">
                          <a:solidFill>
                            <a:schemeClr val="tx1"/>
                          </a:solidFill>
                          <a:latin typeface="宋体" panose="02010600030101010101" pitchFamily="2" charset="-122"/>
                        </a:rPr>
                        <a:t>8</a:t>
                      </a:r>
                      <a:r>
                        <a:rPr lang="zh-CN" altLang="en-US" sz="1500" b="1" i="0" u="none" strike="noStrike" dirty="0">
                          <a:solidFill>
                            <a:schemeClr val="tx1"/>
                          </a:solidFill>
                          <a:latin typeface="宋体" panose="02010600030101010101" pitchFamily="2" charset="-122"/>
                        </a:rPr>
                        <a:t>、其他费用</a:t>
                      </a:r>
                      <a:endParaRPr lang="zh-CN" altLang="en-US" sz="1500" b="1" i="0" u="none" strike="noStrike" dirty="0">
                        <a:solidFill>
                          <a:schemeClr val="tx1"/>
                        </a:solidFill>
                        <a:latin typeface="宋体" panose="02010600030101010101" pitchFamily="2" charset="-122"/>
                      </a:endParaRPr>
                    </a:p>
                  </a:txBody>
                  <a:tcPr marL="9427" marR="9427" marT="70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20000"/>
                        <a:lumOff val="80000"/>
                      </a:schemeClr>
                    </a:solidFill>
                  </a:tcPr>
                </a:tc>
                <a:tc vMerge="1">
                  <a:tcPr/>
                </a:tc>
              </a:tr>
            </a:tbl>
          </a:graphicData>
        </a:graphic>
      </p:graphicFrame>
      <p:sp>
        <p:nvSpPr>
          <p:cNvPr id="9" name="流程图: 资料带 8"/>
          <p:cNvSpPr/>
          <p:nvPr/>
        </p:nvSpPr>
        <p:spPr>
          <a:xfrm>
            <a:off x="5525249" y="3688716"/>
            <a:ext cx="3457575" cy="151209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dirty="0"/>
              <a:t>申报国家高新技术企业研发费用归集范围与加计扣除范围略有差异，建议两者结合，降低会计核算成本。</a:t>
            </a:r>
            <a:endParaRPr lang="zh-CN" altLang="en-US" dirty="0"/>
          </a:p>
        </p:txBody>
      </p:sp>
      <p:sp>
        <p:nvSpPr>
          <p:cNvPr id="10" name="标题 1"/>
          <p:cNvSpPr txBox="1"/>
          <p:nvPr/>
        </p:nvSpPr>
        <p:spPr bwMode="auto">
          <a:xfrm>
            <a:off x="1594885" y="147638"/>
            <a:ext cx="709723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normAutofit/>
          </a:bodyPr>
          <a:lstStyle>
            <a:lvl1pPr algn="l" rtl="0" eaLnBrk="1" fontAlgn="base" hangingPunct="1">
              <a:spcBef>
                <a:spcPct val="0"/>
              </a:spcBef>
              <a:spcAft>
                <a:spcPct val="0"/>
              </a:spcAft>
              <a:defRPr sz="2100" kern="1200">
                <a:solidFill>
                  <a:schemeClr val="accent1"/>
                </a:solidFill>
                <a:latin typeface="+mj-ea"/>
                <a:ea typeface="+mj-ea"/>
                <a:cs typeface="+mj-cs"/>
              </a:defRPr>
            </a:lvl1pPr>
            <a:lvl2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2pPr>
            <a:lvl3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3pPr>
            <a:lvl4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4pPr>
            <a:lvl5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5pPr>
            <a:lvl6pPr marL="3429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6pPr>
            <a:lvl7pPr marL="6858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7pPr>
            <a:lvl8pPr marL="10287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8pPr>
            <a:lvl9pPr marL="13716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9pPr>
          </a:lstStyle>
          <a:p>
            <a:r>
              <a:rPr lang="zh-CN" altLang="en-US" sz="2800" b="1" dirty="0"/>
              <a:t>六、会计核算与管理</a:t>
            </a:r>
            <a:endParaRPr lang="zh-CN"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graphicFrame>
        <p:nvGraphicFramePr>
          <p:cNvPr id="4" name="表格 3"/>
          <p:cNvGraphicFramePr>
            <a:graphicFrameLocks noGrp="1"/>
          </p:cNvGraphicFramePr>
          <p:nvPr/>
        </p:nvGraphicFramePr>
        <p:xfrm>
          <a:off x="1475656" y="987574"/>
          <a:ext cx="7452320" cy="3959332"/>
        </p:xfrm>
        <a:graphic>
          <a:graphicData uri="http://schemas.openxmlformats.org/drawingml/2006/table">
            <a:tbl>
              <a:tblPr firstRow="1" firstCol="1" bandRow="1">
                <a:tableStyleId>{5C22544A-7EE6-4342-B048-85BDC9FD1C3A}</a:tableStyleId>
              </a:tblPr>
              <a:tblGrid>
                <a:gridCol w="1508207"/>
                <a:gridCol w="5944113"/>
              </a:tblGrid>
              <a:tr h="789412">
                <a:tc>
                  <a:txBody>
                    <a:bodyPr/>
                    <a:lstStyle/>
                    <a:p>
                      <a:pPr algn="ctr">
                        <a:spcAft>
                          <a:spcPts val="0"/>
                        </a:spcAft>
                      </a:pPr>
                      <a:r>
                        <a:rPr lang="zh-CN" sz="1600" kern="100" dirty="0">
                          <a:effectLst/>
                          <a:latin typeface="+mj-ea"/>
                          <a:ea typeface="+mj-ea"/>
                        </a:rPr>
                        <a:t>项目</a:t>
                      </a:r>
                      <a:endParaRPr lang="zh-CN" sz="1600" kern="100" dirty="0">
                        <a:effectLst/>
                        <a:latin typeface="+mj-ea"/>
                        <a:ea typeface="+mj-ea"/>
                        <a:cs typeface="Times New Roman" panose="02020603050405020304"/>
                      </a:endParaRPr>
                    </a:p>
                  </a:txBody>
                  <a:tcPr marL="62563" marR="62563" marT="0" marB="0" anchor="ctr"/>
                </a:tc>
                <a:tc>
                  <a:txBody>
                    <a:bodyPr/>
                    <a:lstStyle/>
                    <a:p>
                      <a:pPr algn="ctr">
                        <a:spcAft>
                          <a:spcPts val="0"/>
                        </a:spcAft>
                      </a:pPr>
                      <a:r>
                        <a:rPr lang="zh-CN" sz="1600" kern="100" dirty="0">
                          <a:effectLst/>
                          <a:latin typeface="+mj-ea"/>
                          <a:ea typeface="+mj-ea"/>
                        </a:rPr>
                        <a:t>加计扣除口径</a:t>
                      </a:r>
                      <a:endParaRPr lang="zh-CN" sz="1600" kern="100" dirty="0">
                        <a:effectLst/>
                        <a:latin typeface="+mj-ea"/>
                        <a:ea typeface="+mj-ea"/>
                        <a:cs typeface="Times New Roman" panose="02020603050405020304"/>
                      </a:endParaRPr>
                    </a:p>
                  </a:txBody>
                  <a:tcPr marL="62563" marR="62563" marT="0" marB="0" anchor="ctr"/>
                </a:tc>
              </a:tr>
              <a:tr h="3063016">
                <a:tc>
                  <a:txBody>
                    <a:bodyPr/>
                    <a:lstStyle/>
                    <a:p>
                      <a:pPr algn="just">
                        <a:spcAft>
                          <a:spcPts val="0"/>
                        </a:spcAft>
                      </a:pPr>
                      <a:r>
                        <a:rPr lang="zh-CN" sz="1600" kern="100" dirty="0" smtClean="0">
                          <a:effectLst/>
                          <a:latin typeface="+mj-ea"/>
                          <a:ea typeface="+mj-ea"/>
                        </a:rPr>
                        <a:t>人员</a:t>
                      </a:r>
                      <a:r>
                        <a:rPr lang="zh-CN" sz="1600" kern="100" dirty="0">
                          <a:effectLst/>
                          <a:latin typeface="+mj-ea"/>
                          <a:ea typeface="+mj-ea"/>
                        </a:rPr>
                        <a:t>人工</a:t>
                      </a:r>
                      <a:endParaRPr lang="zh-CN" sz="1600" kern="100" dirty="0">
                        <a:effectLst/>
                        <a:latin typeface="+mj-ea"/>
                        <a:ea typeface="+mj-ea"/>
                        <a:cs typeface="Times New Roman" panose="02020603050405020304"/>
                      </a:endParaRPr>
                    </a:p>
                  </a:txBody>
                  <a:tcPr marL="62563" marR="62563" marT="0" marB="0" anchor="ctr"/>
                </a:tc>
                <a:tc>
                  <a:txBody>
                    <a:bodyPr/>
                    <a:lstStyle/>
                    <a:p>
                      <a:pPr algn="just">
                        <a:spcAft>
                          <a:spcPts val="0"/>
                        </a:spcAft>
                      </a:pPr>
                      <a:endParaRPr lang="en-US" altLang="zh-CN" sz="1600" b="1" kern="100" dirty="0" smtClean="0">
                        <a:solidFill>
                          <a:srgbClr val="FF0000"/>
                        </a:solidFill>
                        <a:effectLst/>
                        <a:latin typeface="+mj-ea"/>
                        <a:ea typeface="+mj-ea"/>
                      </a:endParaRPr>
                    </a:p>
                    <a:p>
                      <a:pPr algn="just">
                        <a:spcAft>
                          <a:spcPts val="0"/>
                        </a:spcAft>
                      </a:pPr>
                      <a:r>
                        <a:rPr lang="zh-CN" sz="1600" b="1" kern="100" dirty="0" smtClean="0">
                          <a:solidFill>
                            <a:srgbClr val="FF0000"/>
                          </a:solidFill>
                          <a:effectLst/>
                          <a:latin typeface="+mj-ea"/>
                          <a:ea typeface="+mj-ea"/>
                        </a:rPr>
                        <a:t>直接</a:t>
                      </a:r>
                      <a:r>
                        <a:rPr lang="zh-CN" sz="1600" b="1" kern="100" dirty="0">
                          <a:solidFill>
                            <a:srgbClr val="FF0000"/>
                          </a:solidFill>
                          <a:effectLst/>
                          <a:latin typeface="+mj-ea"/>
                          <a:ea typeface="+mj-ea"/>
                        </a:rPr>
                        <a:t>从事</a:t>
                      </a:r>
                      <a:r>
                        <a:rPr lang="zh-CN" sz="1600" kern="100" dirty="0">
                          <a:effectLst/>
                          <a:latin typeface="+mj-ea"/>
                          <a:ea typeface="+mj-ea"/>
                        </a:rPr>
                        <a:t>研发活动人员的工资薪金、基本养老保险费、基本医疗保险费、失业保险费、工伤保险费、生育保险费和住房公积金，以及外聘研发人员的劳务费用。</a:t>
                      </a:r>
                      <a:endParaRPr lang="zh-CN" sz="1600" kern="100" dirty="0">
                        <a:effectLst/>
                        <a:latin typeface="+mj-ea"/>
                        <a:ea typeface="+mj-ea"/>
                      </a:endParaRPr>
                    </a:p>
                    <a:p>
                      <a:pPr algn="just">
                        <a:spcAft>
                          <a:spcPts val="0"/>
                        </a:spcAft>
                      </a:pPr>
                      <a:r>
                        <a:rPr lang="zh-CN" sz="1600" kern="100" dirty="0">
                          <a:effectLst/>
                          <a:latin typeface="+mj-ea"/>
                          <a:ea typeface="+mj-ea"/>
                        </a:rPr>
                        <a:t>（一）直接从事研发活动人员包括研究人员、技术人员、辅助人员</a:t>
                      </a:r>
                      <a:r>
                        <a:rPr lang="zh-CN" sz="1600" kern="100" dirty="0" smtClean="0">
                          <a:effectLst/>
                          <a:latin typeface="+mj-ea"/>
                          <a:ea typeface="+mj-ea"/>
                        </a:rPr>
                        <a:t>。</a:t>
                      </a:r>
                      <a:r>
                        <a:rPr lang="zh-CN" altLang="en-US" sz="1600" kern="100" dirty="0" smtClean="0">
                          <a:effectLst/>
                          <a:latin typeface="+mj-ea"/>
                          <a:ea typeface="+mj-ea"/>
                        </a:rPr>
                        <a:t>研究人员是指主要从事研究开发项目的专业人员；技术人员是指具有工程技术、自然科学和生命科学中一个或一个以上领域的技术知识和经验，在研究人员指导下参与研发工作的人员；辅助人员是指参与研究开发活动的技工。</a:t>
                      </a:r>
                      <a:endParaRPr lang="en-US" altLang="zh-CN" sz="1600" kern="100" dirty="0" smtClean="0">
                        <a:effectLst/>
                        <a:latin typeface="+mj-ea"/>
                        <a:ea typeface="+mj-ea"/>
                      </a:endParaRPr>
                    </a:p>
                    <a:p>
                      <a:pPr algn="just">
                        <a:spcAft>
                          <a:spcPts val="0"/>
                        </a:spcAft>
                      </a:pPr>
                      <a:r>
                        <a:rPr lang="en-US" altLang="zh-CN" sz="1600" kern="100" dirty="0" smtClean="0">
                          <a:effectLst/>
                          <a:latin typeface="+mj-ea"/>
                          <a:ea typeface="+mj-ea"/>
                        </a:rPr>
                        <a:t>       </a:t>
                      </a:r>
                      <a:r>
                        <a:rPr lang="zh-CN" sz="1600" kern="100" dirty="0" smtClean="0">
                          <a:effectLst/>
                          <a:latin typeface="+mj-ea"/>
                          <a:ea typeface="+mj-ea"/>
                        </a:rPr>
                        <a:t>外</a:t>
                      </a:r>
                      <a:r>
                        <a:rPr lang="zh-CN" sz="1600" kern="100" dirty="0">
                          <a:effectLst/>
                          <a:latin typeface="+mj-ea"/>
                          <a:ea typeface="+mj-ea"/>
                        </a:rPr>
                        <a:t>聘研发人员是指与本企业或</a:t>
                      </a:r>
                      <a:r>
                        <a:rPr lang="zh-CN" sz="1600" b="1" kern="100" dirty="0">
                          <a:solidFill>
                            <a:srgbClr val="FF0000"/>
                          </a:solidFill>
                          <a:effectLst/>
                          <a:latin typeface="+mj-ea"/>
                          <a:ea typeface="+mj-ea"/>
                        </a:rPr>
                        <a:t>劳务派遣企业签订劳务用工协议（合同）</a:t>
                      </a:r>
                      <a:r>
                        <a:rPr lang="zh-CN" sz="1600" kern="100" dirty="0">
                          <a:effectLst/>
                          <a:latin typeface="+mj-ea"/>
                          <a:ea typeface="+mj-ea"/>
                        </a:rPr>
                        <a:t>和临时聘用的研究人员、技术人员、辅助人员。</a:t>
                      </a:r>
                      <a:endParaRPr lang="zh-CN" sz="1600" kern="100" dirty="0">
                        <a:effectLst/>
                        <a:latin typeface="+mj-ea"/>
                        <a:ea typeface="+mj-ea"/>
                      </a:endParaRPr>
                    </a:p>
                    <a:p>
                      <a:pPr algn="just">
                        <a:spcAft>
                          <a:spcPts val="0"/>
                        </a:spcAft>
                      </a:pPr>
                      <a:r>
                        <a:rPr lang="zh-CN" sz="1600" kern="100" dirty="0">
                          <a:effectLst/>
                          <a:latin typeface="+mj-ea"/>
                          <a:ea typeface="+mj-ea"/>
                        </a:rPr>
                        <a:t>（二）工资薪金包括按规定</a:t>
                      </a:r>
                      <a:r>
                        <a:rPr lang="zh-CN" sz="1600" b="1" kern="100" dirty="0">
                          <a:solidFill>
                            <a:srgbClr val="FF0000"/>
                          </a:solidFill>
                          <a:effectLst/>
                          <a:latin typeface="+mj-ea"/>
                          <a:ea typeface="+mj-ea"/>
                        </a:rPr>
                        <a:t>可以在</a:t>
                      </a:r>
                      <a:r>
                        <a:rPr lang="zh-CN" sz="1600" kern="100" dirty="0">
                          <a:effectLst/>
                          <a:latin typeface="+mj-ea"/>
                          <a:ea typeface="+mj-ea"/>
                        </a:rPr>
                        <a:t>税前扣除的</a:t>
                      </a:r>
                      <a:r>
                        <a:rPr lang="zh-CN" sz="1600" b="1" kern="100" dirty="0">
                          <a:solidFill>
                            <a:srgbClr val="FF0000"/>
                          </a:solidFill>
                          <a:effectLst/>
                          <a:latin typeface="+mj-ea"/>
                          <a:ea typeface="+mj-ea"/>
                        </a:rPr>
                        <a:t>对研发人员股权激励的支出</a:t>
                      </a:r>
                      <a:r>
                        <a:rPr lang="zh-CN" sz="1600" kern="100" dirty="0">
                          <a:effectLst/>
                          <a:latin typeface="+mj-ea"/>
                          <a:ea typeface="+mj-ea"/>
                        </a:rPr>
                        <a:t>。</a:t>
                      </a:r>
                      <a:endParaRPr lang="zh-CN" sz="1600" kern="100" dirty="0">
                        <a:effectLst/>
                        <a:latin typeface="+mj-ea"/>
                        <a:ea typeface="+mj-ea"/>
                        <a:cs typeface="Times New Roman" panose="02020603050405020304"/>
                      </a:endParaRPr>
                    </a:p>
                  </a:txBody>
                  <a:tcPr marL="62563" marR="62563"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594885" y="627534"/>
            <a:ext cx="7297595" cy="4320480"/>
          </a:xfrm>
        </p:spPr>
        <p:txBody>
          <a:bodyPr>
            <a:noAutofit/>
          </a:bodyPr>
          <a:lstStyle/>
          <a:p>
            <a:endParaRPr lang="zh-CN" altLang="en-US" sz="1600" dirty="0" smtClean="0"/>
          </a:p>
          <a:p>
            <a:pPr>
              <a:lnSpc>
                <a:spcPct val="130000"/>
              </a:lnSpc>
            </a:pPr>
            <a:r>
              <a:rPr lang="zh-CN" altLang="en-US" sz="1600" b="1" dirty="0" smtClean="0">
                <a:latin typeface="黑体" panose="02010609060101010101" pitchFamily="49" charset="-122"/>
                <a:ea typeface="黑体" panose="02010609060101010101" pitchFamily="49" charset="-122"/>
              </a:rPr>
              <a:t>重点：</a:t>
            </a:r>
            <a:endParaRPr lang="zh-CN" altLang="en-US" sz="1600" b="1" dirty="0" smtClean="0">
              <a:latin typeface="黑体" panose="02010609060101010101" pitchFamily="49" charset="-122"/>
              <a:ea typeface="黑体" panose="02010609060101010101" pitchFamily="49" charset="-122"/>
            </a:endParaRPr>
          </a:p>
          <a:p>
            <a:pPr marL="0" indent="0">
              <a:lnSpc>
                <a:spcPct val="130000"/>
              </a:lnSpc>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1</a:t>
            </a:r>
            <a:r>
              <a:rPr lang="zh-CN" altLang="en-US" sz="1600" dirty="0" smtClean="0">
                <a:latin typeface="黑体" panose="02010609060101010101" pitchFamily="49" charset="-122"/>
                <a:ea typeface="黑体" panose="02010609060101010101" pitchFamily="49" charset="-122"/>
              </a:rPr>
              <a:t>）加计扣除中人员指的是“从事研发活动人员”。加计扣除中的研发人员包括企业</a:t>
            </a:r>
            <a:r>
              <a:rPr lang="zh-CN" altLang="en-US" sz="1600" b="1" dirty="0" smtClean="0">
                <a:solidFill>
                  <a:srgbClr val="FF0000"/>
                </a:solidFill>
                <a:latin typeface="黑体" panose="02010609060101010101" pitchFamily="49" charset="-122"/>
                <a:ea typeface="黑体" panose="02010609060101010101" pitchFamily="49" charset="-122"/>
              </a:rPr>
              <a:t>直接从事研发</a:t>
            </a:r>
            <a:r>
              <a:rPr lang="zh-CN" altLang="en-US" sz="1600" dirty="0" smtClean="0">
                <a:latin typeface="黑体" panose="02010609060101010101" pitchFamily="49" charset="-122"/>
                <a:ea typeface="黑体" panose="02010609060101010101" pitchFamily="49" charset="-122"/>
              </a:rPr>
              <a:t>活动人员包括研究人员、技术人员、辅助人员。</a:t>
            </a:r>
            <a:endParaRPr lang="en-US" altLang="zh-CN" sz="1600" dirty="0" smtClean="0">
              <a:latin typeface="黑体" panose="02010609060101010101" pitchFamily="49" charset="-122"/>
              <a:ea typeface="黑体" panose="02010609060101010101" pitchFamily="49" charset="-122"/>
            </a:endParaRPr>
          </a:p>
          <a:p>
            <a:pPr marL="0" indent="0">
              <a:lnSpc>
                <a:spcPct val="130000"/>
              </a:lnSpc>
              <a:buNone/>
            </a:pPr>
            <a:r>
              <a:rPr lang="zh-CN" altLang="en-US" sz="1600" dirty="0" smtClean="0">
                <a:latin typeface="黑体" panose="02010609060101010101" pitchFamily="49" charset="-122"/>
                <a:ea typeface="黑体" panose="02010609060101010101" pitchFamily="49" charset="-122"/>
              </a:rPr>
              <a:t>对研发人员没有大学专科以上学历的要求。</a:t>
            </a:r>
            <a:endParaRPr lang="zh-CN" altLang="en-US" sz="1600" dirty="0" smtClean="0">
              <a:latin typeface="黑体" panose="02010609060101010101" pitchFamily="49" charset="-122"/>
              <a:ea typeface="黑体" panose="02010609060101010101" pitchFamily="49" charset="-122"/>
            </a:endParaRPr>
          </a:p>
          <a:p>
            <a:pPr marL="0" indent="0">
              <a:lnSpc>
                <a:spcPct val="130000"/>
              </a:lnSpc>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2</a:t>
            </a:r>
            <a:r>
              <a:rPr lang="zh-CN" altLang="en-US" sz="1600" dirty="0" smtClean="0">
                <a:latin typeface="黑体" panose="02010609060101010101" pitchFamily="49" charset="-122"/>
                <a:ea typeface="黑体" panose="02010609060101010101" pitchFamily="49" charset="-122"/>
              </a:rPr>
              <a:t>）未强调是“专门”从事研发的要求，允许兼职，对从事非研发活动的人员，应对其活动做好必要记录，并将其</a:t>
            </a:r>
            <a:r>
              <a:rPr lang="zh-CN" altLang="en-US" sz="1600" b="1" dirty="0" smtClean="0">
                <a:solidFill>
                  <a:srgbClr val="FF0000"/>
                </a:solidFill>
                <a:latin typeface="黑体" panose="02010609060101010101" pitchFamily="49" charset="-122"/>
                <a:ea typeface="黑体" panose="02010609060101010101" pitchFamily="49" charset="-122"/>
              </a:rPr>
              <a:t>实际发生的相关费用按实际工时占比等合理方法在研发费用和生产经营费用间分配，未分配的不得加计扣除</a:t>
            </a:r>
            <a:r>
              <a:rPr lang="zh-CN" altLang="en-US" sz="1600" dirty="0" smtClean="0">
                <a:latin typeface="黑体" panose="02010609060101010101" pitchFamily="49" charset="-122"/>
                <a:ea typeface="黑体" panose="02010609060101010101" pitchFamily="49" charset="-122"/>
              </a:rPr>
              <a:t>。</a:t>
            </a:r>
            <a:endParaRPr lang="zh-CN" altLang="en-US" sz="16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a:bodyPr>
          <a:lstStyle/>
          <a:p>
            <a:endParaRPr lang="zh-CN" altLang="en-US" sz="2400" dirty="0" smtClean="0"/>
          </a:p>
          <a:p>
            <a:pPr>
              <a:lnSpc>
                <a:spcPct val="150000"/>
              </a:lnSpc>
            </a:pPr>
            <a:r>
              <a:rPr lang="zh-CN" altLang="en-US" sz="1800" b="1" dirty="0" smtClean="0">
                <a:latin typeface="黑体" panose="02010609060101010101" pitchFamily="49" charset="-122"/>
                <a:ea typeface="黑体" panose="02010609060101010101" pitchFamily="49" charset="-122"/>
              </a:rPr>
              <a:t>重点：</a:t>
            </a:r>
            <a:endParaRPr lang="zh-CN" altLang="en-US" sz="1800" b="1" dirty="0" smtClean="0">
              <a:latin typeface="黑体" panose="02010609060101010101" pitchFamily="49" charset="-122"/>
              <a:ea typeface="黑体" panose="02010609060101010101" pitchFamily="49" charset="-122"/>
            </a:endParaRPr>
          </a:p>
          <a:p>
            <a:pPr marL="0" indent="0">
              <a:lnSpc>
                <a:spcPct val="150000"/>
              </a:lnSpc>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3</a:t>
            </a:r>
            <a:r>
              <a:rPr lang="zh-CN" altLang="en-US" sz="1600" dirty="0" smtClean="0">
                <a:latin typeface="黑体" panose="02010609060101010101" pitchFamily="49" charset="-122"/>
                <a:ea typeface="黑体" panose="02010609060101010101" pitchFamily="49" charset="-122"/>
              </a:rPr>
              <a:t>）加计扣除中对外聘人员要求签订劳务协议，无全年须在企业累计工作</a:t>
            </a:r>
            <a:r>
              <a:rPr lang="en-US" altLang="zh-CN" sz="1600" dirty="0" smtClean="0">
                <a:latin typeface="黑体" panose="02010609060101010101" pitchFamily="49" charset="-122"/>
                <a:ea typeface="黑体" panose="02010609060101010101" pitchFamily="49" charset="-122"/>
              </a:rPr>
              <a:t>183</a:t>
            </a:r>
            <a:r>
              <a:rPr lang="zh-CN" altLang="en-US" sz="1600" dirty="0" smtClean="0">
                <a:latin typeface="黑体" panose="02010609060101010101" pitchFamily="49" charset="-122"/>
                <a:ea typeface="黑体" panose="02010609060101010101" pitchFamily="49" charset="-122"/>
              </a:rPr>
              <a:t>天以上的要求。</a:t>
            </a:r>
            <a:endParaRPr lang="en-US" altLang="zh-CN" sz="1600" dirty="0" smtClean="0">
              <a:latin typeface="黑体" panose="02010609060101010101" pitchFamily="49" charset="-122"/>
              <a:ea typeface="黑体" panose="02010609060101010101" pitchFamily="49" charset="-122"/>
            </a:endParaRPr>
          </a:p>
          <a:p>
            <a:pPr marL="0" indent="0">
              <a:lnSpc>
                <a:spcPct val="150000"/>
              </a:lnSpc>
              <a:buNone/>
            </a:pPr>
            <a:r>
              <a:rPr lang="zh-CN" altLang="en-US" sz="1600" b="1" dirty="0" smtClean="0">
                <a:solidFill>
                  <a:srgbClr val="FF0000"/>
                </a:solidFill>
                <a:latin typeface="黑体" panose="02010609060101010101" pitchFamily="49" charset="-122"/>
                <a:ea typeface="黑体" panose="02010609060101010101" pitchFamily="49" charset="-122"/>
              </a:rPr>
              <a:t>（</a:t>
            </a:r>
            <a:r>
              <a:rPr lang="en-US" altLang="zh-CN" sz="1600" b="1" dirty="0" smtClean="0">
                <a:solidFill>
                  <a:srgbClr val="FF0000"/>
                </a:solidFill>
                <a:latin typeface="黑体" panose="02010609060101010101" pitchFamily="49" charset="-122"/>
                <a:ea typeface="黑体" panose="02010609060101010101" pitchFamily="49" charset="-122"/>
              </a:rPr>
              <a:t>4</a:t>
            </a:r>
            <a:r>
              <a:rPr lang="zh-CN" altLang="en-US" sz="1600" b="1" dirty="0" smtClean="0">
                <a:solidFill>
                  <a:srgbClr val="FF0000"/>
                </a:solidFill>
                <a:latin typeface="黑体" panose="02010609060101010101" pitchFamily="49" charset="-122"/>
                <a:ea typeface="黑体" panose="02010609060101010101" pitchFamily="49" charset="-122"/>
              </a:rPr>
              <a:t>）加计扣除允许股权激励，如果该股权激励当年尚未行权，所得税不允许扣除，则研发费怎么办？</a:t>
            </a:r>
            <a:endParaRPr lang="en-US" altLang="zh-CN" sz="1600" b="1" dirty="0" smtClean="0">
              <a:solidFill>
                <a:srgbClr val="FF0000"/>
              </a:solidFill>
              <a:latin typeface="黑体" panose="02010609060101010101" pitchFamily="49" charset="-122"/>
              <a:ea typeface="黑体" panose="02010609060101010101" pitchFamily="49" charset="-122"/>
            </a:endParaRPr>
          </a:p>
          <a:p>
            <a:pPr marL="0" indent="0">
              <a:lnSpc>
                <a:spcPct val="150000"/>
              </a:lnSpc>
              <a:buNone/>
            </a:pPr>
            <a:r>
              <a:rPr lang="zh-CN" altLang="en-US" sz="1600" b="1" dirty="0" smtClean="0">
                <a:solidFill>
                  <a:srgbClr val="FF0000"/>
                </a:solidFill>
                <a:latin typeface="黑体" panose="02010609060101010101" pitchFamily="49" charset="-122"/>
                <a:ea typeface="黑体" panose="02010609060101010101" pitchFamily="49" charset="-122"/>
              </a:rPr>
              <a:t>（</a:t>
            </a:r>
            <a:r>
              <a:rPr lang="en-US" altLang="zh-CN" sz="1600" b="1" dirty="0" smtClean="0">
                <a:solidFill>
                  <a:srgbClr val="FF0000"/>
                </a:solidFill>
                <a:latin typeface="黑体" panose="02010609060101010101" pitchFamily="49" charset="-122"/>
                <a:ea typeface="黑体" panose="02010609060101010101" pitchFamily="49" charset="-122"/>
              </a:rPr>
              <a:t>5</a:t>
            </a:r>
            <a:r>
              <a:rPr lang="zh-CN" altLang="en-US" sz="1600" b="1" dirty="0">
                <a:solidFill>
                  <a:srgbClr val="FF0000"/>
                </a:solidFill>
                <a:latin typeface="黑体" panose="02010609060101010101" pitchFamily="49" charset="-122"/>
                <a:ea typeface="黑体" panose="02010609060101010101" pitchFamily="49" charset="-122"/>
              </a:rPr>
              <a:t>）上述人员中的辅助人员不应包括为研发活动从事后勤服务的人员。 </a:t>
            </a:r>
            <a:endParaRPr lang="zh-CN" altLang="en-US" sz="2400" dirty="0" smtClean="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fontScale="77500" lnSpcReduction="20000"/>
          </a:bodyPr>
          <a:lstStyle/>
          <a:p>
            <a:endParaRPr lang="zh-CN" altLang="en-US" sz="2400" dirty="0" smtClean="0"/>
          </a:p>
          <a:p>
            <a:pPr>
              <a:lnSpc>
                <a:spcPct val="150000"/>
              </a:lnSpc>
            </a:pPr>
            <a:r>
              <a:rPr lang="zh-CN" altLang="en-US" sz="2000" b="1" dirty="0">
                <a:latin typeface="黑体" panose="02010609060101010101" pitchFamily="49" charset="-122"/>
                <a:ea typeface="黑体" panose="02010609060101010101" pitchFamily="49" charset="-122"/>
              </a:rPr>
              <a:t>股权激励支出扣除</a:t>
            </a:r>
            <a:r>
              <a:rPr lang="zh-CN" altLang="en-US" sz="2000" b="1" dirty="0" smtClean="0">
                <a:latin typeface="黑体" panose="02010609060101010101" pitchFamily="49" charset="-122"/>
                <a:ea typeface="黑体" panose="02010609060101010101" pitchFamily="49" charset="-122"/>
              </a:rPr>
              <a:t>规定</a:t>
            </a:r>
            <a:r>
              <a:rPr lang="en-US" altLang="zh-CN" sz="2000" b="1" dirty="0" smtClean="0">
                <a:latin typeface="黑体" panose="02010609060101010101" pitchFamily="49" charset="-122"/>
                <a:ea typeface="黑体" panose="02010609060101010101" pitchFamily="49" charset="-122"/>
              </a:rPr>
              <a:t>——</a:t>
            </a:r>
            <a:r>
              <a:rPr lang="zh-CN" altLang="en-US" sz="2000" b="1" dirty="0" smtClean="0">
                <a:latin typeface="黑体" panose="02010609060101010101" pitchFamily="49" charset="-122"/>
                <a:ea typeface="黑体" panose="02010609060101010101" pitchFamily="49" charset="-122"/>
              </a:rPr>
              <a:t>国家</a:t>
            </a:r>
            <a:r>
              <a:rPr lang="zh-CN" altLang="en-US" sz="2000" b="1" dirty="0">
                <a:latin typeface="黑体" panose="02010609060101010101" pitchFamily="49" charset="-122"/>
                <a:ea typeface="黑体" panose="02010609060101010101" pitchFamily="49" charset="-122"/>
              </a:rPr>
              <a:t>税务总局公告</a:t>
            </a:r>
            <a:r>
              <a:rPr lang="en-US" altLang="zh-CN" sz="2000" b="1" dirty="0">
                <a:latin typeface="黑体" panose="02010609060101010101" pitchFamily="49" charset="-122"/>
                <a:ea typeface="黑体" panose="02010609060101010101" pitchFamily="49" charset="-122"/>
              </a:rPr>
              <a:t>2012</a:t>
            </a:r>
            <a:r>
              <a:rPr lang="zh-CN" altLang="en-US" sz="2000" b="1" dirty="0">
                <a:latin typeface="黑体" panose="02010609060101010101" pitchFamily="49" charset="-122"/>
                <a:ea typeface="黑体" panose="02010609060101010101" pitchFamily="49" charset="-122"/>
              </a:rPr>
              <a:t>年第</a:t>
            </a:r>
            <a:r>
              <a:rPr lang="en-US" altLang="zh-CN" sz="2000" b="1" dirty="0">
                <a:latin typeface="黑体" panose="02010609060101010101" pitchFamily="49" charset="-122"/>
                <a:ea typeface="黑体" panose="02010609060101010101" pitchFamily="49" charset="-122"/>
              </a:rPr>
              <a:t>18</a:t>
            </a:r>
            <a:r>
              <a:rPr lang="zh-CN" altLang="en-US" sz="2000" b="1" dirty="0">
                <a:latin typeface="黑体" panose="02010609060101010101" pitchFamily="49" charset="-122"/>
                <a:ea typeface="黑体" panose="02010609060101010101" pitchFamily="49" charset="-122"/>
              </a:rPr>
              <a:t>号：</a:t>
            </a:r>
            <a:endParaRPr lang="zh-CN" altLang="en-US" sz="2000" b="1" dirty="0" smtClean="0">
              <a:latin typeface="黑体" panose="02010609060101010101" pitchFamily="49" charset="-122"/>
              <a:ea typeface="黑体" panose="02010609060101010101" pitchFamily="49" charset="-122"/>
            </a:endParaRPr>
          </a:p>
          <a:p>
            <a:pPr marL="0" indent="0">
              <a:lnSpc>
                <a:spcPct val="150000"/>
              </a:lnSpc>
              <a:buNone/>
            </a:pPr>
            <a:r>
              <a:rPr lang="zh-CN" altLang="en-US" sz="2000" dirty="0" smtClean="0">
                <a:latin typeface="黑体" panose="02010609060101010101" pitchFamily="49" charset="-122"/>
                <a:ea typeface="黑体" panose="02010609060101010101" pitchFamily="49" charset="-122"/>
              </a:rPr>
              <a:t>   （</a:t>
            </a:r>
            <a:r>
              <a:rPr lang="zh-CN" altLang="en-US" sz="2000" dirty="0">
                <a:latin typeface="黑体" panose="02010609060101010101" pitchFamily="49" charset="-122"/>
                <a:ea typeface="黑体" panose="02010609060101010101" pitchFamily="49" charset="-122"/>
              </a:rPr>
              <a:t>一）对股权激励计划实行后</a:t>
            </a:r>
            <a:r>
              <a:rPr lang="zh-CN" altLang="en-US" sz="2000" b="1" dirty="0">
                <a:solidFill>
                  <a:srgbClr val="FF0000"/>
                </a:solidFill>
                <a:latin typeface="黑体" panose="02010609060101010101" pitchFamily="49" charset="-122"/>
                <a:ea typeface="黑体" panose="02010609060101010101" pitchFamily="49" charset="-122"/>
              </a:rPr>
              <a:t>立即可以行权</a:t>
            </a:r>
            <a:r>
              <a:rPr lang="zh-CN" altLang="en-US" sz="2000" dirty="0">
                <a:latin typeface="黑体" panose="02010609060101010101" pitchFamily="49" charset="-122"/>
                <a:ea typeface="黑体" panose="02010609060101010101" pitchFamily="49" charset="-122"/>
              </a:rPr>
              <a:t>的，上市公司可以根据实际行权时该股票的公允价格与激励对象实际行权支付价格的差额和数量，计算确定</a:t>
            </a:r>
            <a:r>
              <a:rPr lang="zh-CN" altLang="en-US" sz="2000" b="1" dirty="0">
                <a:solidFill>
                  <a:srgbClr val="FF0000"/>
                </a:solidFill>
                <a:latin typeface="黑体" panose="02010609060101010101" pitchFamily="49" charset="-122"/>
                <a:ea typeface="黑体" panose="02010609060101010101" pitchFamily="49" charset="-122"/>
              </a:rPr>
              <a:t>作为当年上市公司工资薪金支出</a:t>
            </a:r>
            <a:r>
              <a:rPr lang="zh-CN" altLang="en-US" sz="2000" dirty="0">
                <a:latin typeface="黑体" panose="02010609060101010101" pitchFamily="49" charset="-122"/>
                <a:ea typeface="黑体" panose="02010609060101010101" pitchFamily="49" charset="-122"/>
              </a:rPr>
              <a:t>，依照税法规定进行</a:t>
            </a:r>
            <a:r>
              <a:rPr lang="zh-CN" altLang="en-US" sz="2000" b="1" dirty="0">
                <a:solidFill>
                  <a:srgbClr val="FF0000"/>
                </a:solidFill>
                <a:latin typeface="黑体" panose="02010609060101010101" pitchFamily="49" charset="-122"/>
                <a:ea typeface="黑体" panose="02010609060101010101" pitchFamily="49" charset="-122"/>
              </a:rPr>
              <a:t>税前扣除</a:t>
            </a:r>
            <a:r>
              <a:rPr lang="zh-CN" altLang="en-US" sz="2000" dirty="0">
                <a:latin typeface="黑体" panose="02010609060101010101" pitchFamily="49" charset="-122"/>
                <a:ea typeface="黑体" panose="02010609060101010101" pitchFamily="49" charset="-122"/>
              </a:rPr>
              <a:t>。</a:t>
            </a:r>
            <a:endParaRPr lang="zh-CN" altLang="en-US" sz="2000" dirty="0">
              <a:latin typeface="黑体" panose="02010609060101010101" pitchFamily="49" charset="-122"/>
              <a:ea typeface="黑体" panose="02010609060101010101" pitchFamily="49" charset="-122"/>
            </a:endParaRPr>
          </a:p>
          <a:p>
            <a:pPr marL="0" indent="0">
              <a:lnSpc>
                <a:spcPct val="150000"/>
              </a:lnSpc>
              <a:buNone/>
            </a:pPr>
            <a:r>
              <a:rPr lang="zh-CN" altLang="en-US" sz="2000" dirty="0">
                <a:latin typeface="黑体" panose="02010609060101010101" pitchFamily="49" charset="-122"/>
                <a:ea typeface="黑体" panose="02010609060101010101" pitchFamily="49" charset="-122"/>
              </a:rPr>
              <a:t>　</a:t>
            </a:r>
            <a:r>
              <a:rPr lang="zh-CN" altLang="en-US" sz="2000" dirty="0" smtClean="0">
                <a:latin typeface="黑体" panose="02010609060101010101" pitchFamily="49" charset="-122"/>
                <a:ea typeface="黑体" panose="02010609060101010101" pitchFamily="49" charset="-122"/>
              </a:rPr>
              <a:t> （</a:t>
            </a:r>
            <a:r>
              <a:rPr lang="zh-CN" altLang="en-US" sz="2000" dirty="0">
                <a:latin typeface="黑体" panose="02010609060101010101" pitchFamily="49" charset="-122"/>
                <a:ea typeface="黑体" panose="02010609060101010101" pitchFamily="49" charset="-122"/>
              </a:rPr>
              <a:t>二）对股权激励计划实行后，</a:t>
            </a:r>
            <a:r>
              <a:rPr lang="zh-CN" altLang="en-US" sz="2000" b="1" dirty="0">
                <a:solidFill>
                  <a:srgbClr val="FF0000"/>
                </a:solidFill>
                <a:latin typeface="黑体" panose="02010609060101010101" pitchFamily="49" charset="-122"/>
                <a:ea typeface="黑体" panose="02010609060101010101" pitchFamily="49" charset="-122"/>
              </a:rPr>
              <a:t>需待一定服务年限或者达到规定业绩条件（</a:t>
            </a:r>
            <a:r>
              <a:rPr lang="zh-CN" altLang="en-US" sz="2000" dirty="0">
                <a:latin typeface="黑体" panose="02010609060101010101" pitchFamily="49" charset="-122"/>
                <a:ea typeface="黑体" panose="02010609060101010101" pitchFamily="49" charset="-122"/>
              </a:rPr>
              <a:t>以下简称等待期）方可行权的。上市公司等待期内会计上计算确认的相关成本费用，</a:t>
            </a:r>
            <a:r>
              <a:rPr lang="zh-CN" altLang="en-US" sz="2000" b="1" dirty="0">
                <a:solidFill>
                  <a:srgbClr val="FF0000"/>
                </a:solidFill>
                <a:latin typeface="黑体" panose="02010609060101010101" pitchFamily="49" charset="-122"/>
                <a:ea typeface="黑体" panose="02010609060101010101" pitchFamily="49" charset="-122"/>
              </a:rPr>
              <a:t>不得在对应年度计算缴纳企业所得税时扣除</a:t>
            </a:r>
            <a:r>
              <a:rPr lang="zh-CN" altLang="en-US" sz="2000" dirty="0">
                <a:latin typeface="黑体" panose="02010609060101010101" pitchFamily="49" charset="-122"/>
                <a:ea typeface="黑体" panose="02010609060101010101" pitchFamily="49" charset="-122"/>
              </a:rPr>
              <a:t>。在股权激励计划可行权后，上市公司方可根据该股票实际行权时的公允价格与当年激励对象实际行权支付价格的差额及数量，计算确定作为当年上市公司工资薪金支出，依照税法规定进行税前扣除。</a:t>
            </a:r>
            <a:endParaRPr lang="zh-CN" altLang="en-US" sz="2000" dirty="0">
              <a:latin typeface="黑体" panose="02010609060101010101" pitchFamily="49" charset="-122"/>
              <a:ea typeface="黑体" panose="02010609060101010101" pitchFamily="49" charset="-122"/>
            </a:endParaRPr>
          </a:p>
          <a:p>
            <a:endParaRPr lang="zh-CN" altLang="en-US" sz="2400" dirty="0" smtClean="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b="1" dirty="0" smtClean="0"/>
              <a:t>研发费加计扣除具体政策</a:t>
            </a:r>
            <a:endParaRPr lang="zh-CN" altLang="en-US" sz="2400" b="1" dirty="0"/>
          </a:p>
        </p:txBody>
      </p:sp>
      <p:graphicFrame>
        <p:nvGraphicFramePr>
          <p:cNvPr id="4" name="表格 3"/>
          <p:cNvGraphicFramePr>
            <a:graphicFrameLocks noGrp="1"/>
          </p:cNvGraphicFramePr>
          <p:nvPr/>
        </p:nvGraphicFramePr>
        <p:xfrm>
          <a:off x="1187624" y="699542"/>
          <a:ext cx="7956376" cy="4176464"/>
        </p:xfrm>
        <a:graphic>
          <a:graphicData uri="http://schemas.openxmlformats.org/drawingml/2006/table">
            <a:tbl>
              <a:tblPr firstRow="1" firstCol="1" bandRow="1">
                <a:tableStyleId>{5C22544A-7EE6-4342-B048-85BDC9FD1C3A}</a:tableStyleId>
              </a:tblPr>
              <a:tblGrid>
                <a:gridCol w="7956376"/>
              </a:tblGrid>
              <a:tr h="4176464">
                <a:tc>
                  <a:txBody>
                    <a:bodyPr/>
                    <a:lstStyle/>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1</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、中华人民共和国企业所得税法 （中华人民共和国主席令</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2007</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年第</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63</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、中华人民共和国企业所得税法实施条例（中华人民共和国国务院令第</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512</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3</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、财政部 海关总署 国家税务总局关于继续实施支持文化企业发展若干税收政策的通知（财税</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〔2014〕85</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4</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、财政部、国家税务总局、科技部关于完善研究开发费用税前加计扣除政策的通知（财税</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[2015]119</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5</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、国家税务总局关于企业研究开发费用税前加计扣除政策有关问题的公告</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国家税务总局公告</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2015</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年第</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97</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6</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、国家税务总局关于研发费用税前加计扣除归集范围有关问题的公告（国家税务总局公告</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2017</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年第</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40</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7</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、财政部、税务总局、科技部关于企业委托境外研究开发费用税前加计扣除有关政策问题的通知（财税</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[2018]64</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8</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、财政部、税务总局、科技部关于提高研究开发费用税前加计扣除比例的通知（财税</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[2018]99</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9</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、财政部、税务总局、科技部关于提高科技型中小企业研究开发费用税前加计扣除比例的通知（财税</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[2017]34</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10</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、国家税务总局关于提高科技型中小企业研究开发费用税前加计扣除比例有关问题的公告（国家税务总局公告</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2017</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年第</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18</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11</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、企业所得税优惠政策事项办理办法（国家税务总局公告</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2018</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年第</a:t>
                      </a:r>
                      <a:r>
                        <a:rPr lang="en-US" altLang="zh-CN" sz="1400" kern="100" dirty="0" smtClean="0">
                          <a:effectLst/>
                          <a:latin typeface="黑体" panose="02010609060101010101" pitchFamily="49" charset="-122"/>
                          <a:ea typeface="黑体" panose="02010609060101010101" pitchFamily="49" charset="-122"/>
                          <a:cs typeface="Times New Roman" panose="02020603050405020304"/>
                        </a:rPr>
                        <a:t>23</a:t>
                      </a:r>
                      <a:r>
                        <a:rPr lang="zh-CN" altLang="en-US" sz="1400" kern="100" dirty="0" smtClean="0">
                          <a:effectLst/>
                          <a:latin typeface="黑体" panose="02010609060101010101" pitchFamily="49" charset="-122"/>
                          <a:ea typeface="黑体" panose="02010609060101010101" pitchFamily="49" charset="-122"/>
                          <a:cs typeface="Times New Roman" panose="02020603050405020304"/>
                        </a:rPr>
                        <a:t>号 ）</a:t>
                      </a:r>
                      <a:endParaRPr lang="en-US" altLang="zh-CN" sz="1400" kern="100" dirty="0" smtClean="0">
                        <a:effectLst/>
                        <a:latin typeface="黑体" panose="02010609060101010101" pitchFamily="49" charset="-122"/>
                        <a:ea typeface="黑体" panose="02010609060101010101" pitchFamily="49" charset="-122"/>
                        <a:cs typeface="Times New Roman" panose="02020603050405020304"/>
                      </a:endParaRPr>
                    </a:p>
                    <a:p>
                      <a:pPr algn="just">
                        <a:spcAft>
                          <a:spcPts val="0"/>
                        </a:spcAft>
                      </a:pPr>
                      <a:endParaRPr lang="zh-CN" sz="1500" kern="100" dirty="0">
                        <a:effectLst/>
                        <a:latin typeface="黑体" panose="02010609060101010101" pitchFamily="49" charset="-122"/>
                        <a:ea typeface="黑体" panose="02010609060101010101" pitchFamily="49" charset="-122"/>
                        <a:cs typeface="Times New Roman" panose="02020603050405020304"/>
                      </a:endParaRPr>
                    </a:p>
                  </a:txBody>
                  <a:tcPr marL="62563" marR="62563" marT="0" marB="0"/>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fontScale="92500"/>
          </a:bodyPr>
          <a:lstStyle/>
          <a:p>
            <a:endParaRPr lang="zh-CN" altLang="en-US" sz="2400" dirty="0" smtClean="0"/>
          </a:p>
          <a:p>
            <a:pPr marL="0" indent="0">
              <a:lnSpc>
                <a:spcPct val="150000"/>
              </a:lnSpc>
              <a:buNone/>
            </a:pPr>
            <a:r>
              <a:rPr lang="zh-CN" altLang="en-US" sz="1900" b="1" dirty="0" smtClean="0">
                <a:latin typeface="黑体" panose="02010609060101010101" pitchFamily="49" charset="-122"/>
                <a:ea typeface="黑体" panose="02010609060101010101" pitchFamily="49" charset="-122"/>
              </a:rPr>
              <a:t>企业</a:t>
            </a:r>
            <a:r>
              <a:rPr lang="zh-CN" altLang="en-US" sz="1900" b="1" dirty="0">
                <a:latin typeface="黑体" panose="02010609060101010101" pitchFamily="49" charset="-122"/>
                <a:ea typeface="黑体" panose="02010609060101010101" pitchFamily="49" charset="-122"/>
              </a:rPr>
              <a:t>接受外部劳务派遣用工支出税前扣除问题</a:t>
            </a:r>
            <a:endParaRPr lang="zh-CN" altLang="en-US" sz="1900" b="1" dirty="0">
              <a:latin typeface="黑体" panose="02010609060101010101" pitchFamily="49" charset="-122"/>
              <a:ea typeface="黑体" panose="02010609060101010101" pitchFamily="49" charset="-122"/>
            </a:endParaRPr>
          </a:p>
          <a:p>
            <a:pPr marL="0" indent="0">
              <a:lnSpc>
                <a:spcPct val="150000"/>
              </a:lnSpc>
              <a:buNone/>
            </a:pPr>
            <a:r>
              <a:rPr lang="zh-CN" altLang="en-US" sz="1900" dirty="0">
                <a:latin typeface="黑体" panose="02010609060101010101" pitchFamily="49" charset="-122"/>
                <a:ea typeface="黑体" panose="02010609060101010101" pitchFamily="49" charset="-122"/>
              </a:rPr>
              <a:t>　　企业接受外部劳务派遣用工所实际发生的费用，应分两种情况按规定在税前扣除：按照协议（合同）约定</a:t>
            </a:r>
            <a:r>
              <a:rPr lang="zh-CN" altLang="en-US" sz="1900" b="1" dirty="0">
                <a:solidFill>
                  <a:srgbClr val="FF0000"/>
                </a:solidFill>
                <a:latin typeface="黑体" panose="02010609060101010101" pitchFamily="49" charset="-122"/>
                <a:ea typeface="黑体" panose="02010609060101010101" pitchFamily="49" charset="-122"/>
              </a:rPr>
              <a:t>直接支付给</a:t>
            </a:r>
            <a:r>
              <a:rPr lang="zh-CN" altLang="en-US" sz="1900" dirty="0">
                <a:latin typeface="黑体" panose="02010609060101010101" pitchFamily="49" charset="-122"/>
                <a:ea typeface="黑体" panose="02010609060101010101" pitchFamily="49" charset="-122"/>
              </a:rPr>
              <a:t>劳务派遣公司的费用，应作为劳务费支出；直接</a:t>
            </a:r>
            <a:r>
              <a:rPr lang="zh-CN" altLang="en-US" sz="1900" b="1" dirty="0">
                <a:solidFill>
                  <a:srgbClr val="FF0000"/>
                </a:solidFill>
                <a:latin typeface="黑体" panose="02010609060101010101" pitchFamily="49" charset="-122"/>
                <a:ea typeface="黑体" panose="02010609060101010101" pitchFamily="49" charset="-122"/>
              </a:rPr>
              <a:t>支付给员工个人</a:t>
            </a:r>
            <a:r>
              <a:rPr lang="zh-CN" altLang="en-US" sz="1900" dirty="0">
                <a:latin typeface="黑体" panose="02010609060101010101" pitchFamily="49" charset="-122"/>
                <a:ea typeface="黑体" panose="02010609060101010101" pitchFamily="49" charset="-122"/>
              </a:rPr>
              <a:t>的费用，应作为工资薪金支出和职工福利费支出。其中属于工资薪金支出的费用，准予计入企业工资薪金总额的基数，作为计算其他各项相关费用扣除的依据</a:t>
            </a:r>
            <a:r>
              <a:rPr lang="zh-CN" altLang="en-US" sz="1900" dirty="0" smtClean="0">
                <a:latin typeface="黑体" panose="02010609060101010101" pitchFamily="49" charset="-122"/>
                <a:ea typeface="黑体" panose="02010609060101010101" pitchFamily="49" charset="-122"/>
              </a:rPr>
              <a:t>。</a:t>
            </a:r>
            <a:endParaRPr lang="en-US" altLang="zh-CN" sz="1900" dirty="0" smtClean="0">
              <a:latin typeface="黑体" panose="02010609060101010101" pitchFamily="49" charset="-122"/>
              <a:ea typeface="黑体" panose="02010609060101010101" pitchFamily="49" charset="-122"/>
            </a:endParaRPr>
          </a:p>
          <a:p>
            <a:pPr marL="0" indent="0" algn="r">
              <a:lnSpc>
                <a:spcPct val="150000"/>
              </a:lnSpc>
              <a:buNone/>
            </a:pPr>
            <a:r>
              <a:rPr lang="zh-CN" altLang="en-US" sz="1900" b="1" dirty="0">
                <a:latin typeface="黑体" panose="02010609060101010101" pitchFamily="49" charset="-122"/>
                <a:ea typeface="黑体" panose="02010609060101010101" pitchFamily="49" charset="-122"/>
              </a:rPr>
              <a:t>国家税务总局公告</a:t>
            </a:r>
            <a:r>
              <a:rPr lang="en-US" altLang="zh-CN" sz="1900" b="1" dirty="0">
                <a:latin typeface="黑体" panose="02010609060101010101" pitchFamily="49" charset="-122"/>
                <a:ea typeface="黑体" panose="02010609060101010101" pitchFamily="49" charset="-122"/>
              </a:rPr>
              <a:t>2015</a:t>
            </a:r>
            <a:r>
              <a:rPr lang="zh-CN" altLang="en-US" sz="1900" b="1" dirty="0">
                <a:latin typeface="黑体" panose="02010609060101010101" pitchFamily="49" charset="-122"/>
                <a:ea typeface="黑体" panose="02010609060101010101" pitchFamily="49" charset="-122"/>
              </a:rPr>
              <a:t>年第</a:t>
            </a:r>
            <a:r>
              <a:rPr lang="en-US" altLang="zh-CN" sz="1900" b="1" dirty="0">
                <a:latin typeface="黑体" panose="02010609060101010101" pitchFamily="49" charset="-122"/>
                <a:ea typeface="黑体" panose="02010609060101010101" pitchFamily="49" charset="-122"/>
              </a:rPr>
              <a:t>34</a:t>
            </a:r>
            <a:r>
              <a:rPr lang="zh-CN" altLang="en-US" sz="1900" b="1" dirty="0">
                <a:latin typeface="黑体" panose="02010609060101010101" pitchFamily="49" charset="-122"/>
                <a:ea typeface="黑体" panose="02010609060101010101" pitchFamily="49" charset="-122"/>
              </a:rPr>
              <a:t>号</a:t>
            </a:r>
            <a:endParaRPr lang="zh-CN" altLang="en-US" sz="1900" b="1" dirty="0">
              <a:latin typeface="黑体" panose="02010609060101010101" pitchFamily="49" charset="-122"/>
              <a:ea typeface="黑体" panose="02010609060101010101" pitchFamily="49" charset="-122"/>
            </a:endParaRPr>
          </a:p>
          <a:p>
            <a:endParaRPr lang="zh-CN" altLang="en-US" sz="2400" dirty="0" smtClean="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a:t>常见误区</a:t>
            </a:r>
            <a:endParaRPr lang="zh-CN" altLang="en-US" sz="2800" dirty="0"/>
          </a:p>
        </p:txBody>
      </p:sp>
      <p:sp>
        <p:nvSpPr>
          <p:cNvPr id="3" name="内容占位符 2"/>
          <p:cNvSpPr>
            <a:spLocks noGrp="1"/>
          </p:cNvSpPr>
          <p:nvPr>
            <p:ph idx="1"/>
          </p:nvPr>
        </p:nvSpPr>
        <p:spPr/>
        <p:txBody>
          <a:bodyPr/>
          <a:lstStyle/>
          <a:p>
            <a:endParaRPr lang="en-US" altLang="zh-CN" sz="1600" dirty="0" smtClean="0"/>
          </a:p>
          <a:p>
            <a:r>
              <a:rPr lang="en-US" altLang="zh-CN" sz="1600" dirty="0" smtClean="0"/>
              <a:t>1.</a:t>
            </a:r>
            <a:r>
              <a:rPr lang="zh-CN" altLang="en-US" sz="1600" dirty="0"/>
              <a:t>研发人员和非研发人员的工资核算</a:t>
            </a:r>
            <a:r>
              <a:rPr lang="zh-CN" altLang="en-US" sz="1600" dirty="0" smtClean="0"/>
              <a:t>要清晰</a:t>
            </a:r>
            <a:endParaRPr lang="zh-CN" altLang="en-US" sz="1600" dirty="0"/>
          </a:p>
          <a:p>
            <a:r>
              <a:rPr lang="zh-CN" altLang="en-US" sz="1600" dirty="0" smtClean="0"/>
              <a:t>研发</a:t>
            </a:r>
            <a:r>
              <a:rPr lang="zh-CN" altLang="en-US" sz="1600" dirty="0"/>
              <a:t>人员和非研发人员的工资、奖金、加班费等必须分开统计，不要做在一张表上。</a:t>
            </a:r>
            <a:endParaRPr lang="zh-CN" altLang="en-US" sz="1600" dirty="0"/>
          </a:p>
          <a:p>
            <a:r>
              <a:rPr lang="zh-CN" altLang="en-US" sz="1600" dirty="0"/>
              <a:t>同时，在工资单上现实的研发人员姓名要和研发规划中研发人员的名单要对应的上，从社保记录中也要找得到所有研发人员的缴费记录。在工资和社保这部分之外的给与职工的待遇，最好将这部分企业支出作为非研发费用处理</a:t>
            </a:r>
            <a:r>
              <a:rPr lang="zh-CN" altLang="en-US" sz="1600" dirty="0" smtClean="0"/>
              <a:t>。</a:t>
            </a:r>
            <a:endParaRPr lang="en-US" altLang="zh-CN" sz="1600" dirty="0" smtClean="0"/>
          </a:p>
          <a:p>
            <a:r>
              <a:rPr lang="zh-CN" altLang="en-US" sz="1600" dirty="0" smtClean="0"/>
              <a:t>工资发放的名单与企业提供的研发部门人员名单应相符，不能出现行政管理、财务和后勤人员工资</a:t>
            </a:r>
            <a:endParaRPr lang="en-US" altLang="zh-CN" sz="1600" dirty="0" smtClean="0"/>
          </a:p>
          <a:p>
            <a:r>
              <a:rPr lang="zh-CN" altLang="en-US" sz="1600" dirty="0" smtClean="0"/>
              <a:t>不能计入按照工资总额计提的福利费、工会经费等。</a:t>
            </a:r>
            <a:endParaRPr lang="en-US" altLang="zh-CN" sz="1600" dirty="0" smtClean="0"/>
          </a:p>
          <a:p>
            <a:r>
              <a:rPr lang="zh-CN" altLang="en-US" sz="1600" dirty="0"/>
              <a:t>研发</a:t>
            </a:r>
            <a:r>
              <a:rPr lang="zh-CN" altLang="en-US" sz="1600" dirty="0" smtClean="0"/>
              <a:t>人员的薪酬不能比全员平均薪酬低。</a:t>
            </a:r>
            <a:endParaRPr lang="en-US" altLang="zh-CN" sz="1600" dirty="0" smtClean="0"/>
          </a:p>
          <a:p>
            <a:r>
              <a:rPr lang="zh-CN" altLang="en-US" sz="1600" dirty="0" smtClean="0"/>
              <a:t>支付劳务派遣公司的手续费、管理费不能享受研发费加计扣除</a:t>
            </a:r>
            <a:endParaRPr lang="en-US" altLang="zh-CN" sz="1600" dirty="0" smtClean="0"/>
          </a:p>
          <a:p>
            <a:endParaRPr lang="en-US" altLang="zh-CN" sz="1600" dirty="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graphicFrame>
        <p:nvGraphicFramePr>
          <p:cNvPr id="3" name="表格 2"/>
          <p:cNvGraphicFramePr>
            <a:graphicFrameLocks noGrp="1"/>
          </p:cNvGraphicFramePr>
          <p:nvPr/>
        </p:nvGraphicFramePr>
        <p:xfrm>
          <a:off x="1594884" y="1113589"/>
          <a:ext cx="7081572" cy="2869347"/>
        </p:xfrm>
        <a:graphic>
          <a:graphicData uri="http://schemas.openxmlformats.org/drawingml/2006/table">
            <a:tbl>
              <a:tblPr firstRow="1" firstCol="1" bandRow="1">
                <a:tableStyleId>{5C22544A-7EE6-4342-B048-85BDC9FD1C3A}</a:tableStyleId>
              </a:tblPr>
              <a:tblGrid>
                <a:gridCol w="1392940"/>
                <a:gridCol w="5688632"/>
              </a:tblGrid>
              <a:tr h="426857">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项目</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zh-CN" sz="1800" kern="100" dirty="0">
                          <a:effectLst/>
                          <a:latin typeface="黑体" panose="02010609060101010101" pitchFamily="49" charset="-122"/>
                          <a:ea typeface="黑体" panose="02010609060101010101" pitchFamily="49" charset="-122"/>
                        </a:rPr>
                        <a:t>加计扣除口径</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542317">
                <a:tc rowSpan="3">
                  <a:txBody>
                    <a:bodyPr/>
                    <a:lstStyle/>
                    <a:p>
                      <a:pPr algn="ctr">
                        <a:spcAft>
                          <a:spcPts val="0"/>
                        </a:spcAft>
                      </a:pPr>
                      <a:r>
                        <a:rPr lang="zh-CN" sz="2000" kern="100" dirty="0">
                          <a:effectLst/>
                          <a:latin typeface="黑体" panose="02010609060101010101" pitchFamily="49" charset="-122"/>
                          <a:ea typeface="黑体" panose="02010609060101010101" pitchFamily="49" charset="-122"/>
                        </a:rPr>
                        <a:t>直接</a:t>
                      </a:r>
                      <a:r>
                        <a:rPr lang="zh-CN" sz="2000" kern="100" dirty="0" smtClean="0">
                          <a:effectLst/>
                          <a:latin typeface="黑体" panose="02010609060101010101" pitchFamily="49" charset="-122"/>
                          <a:ea typeface="黑体" panose="02010609060101010101" pitchFamily="49" charset="-122"/>
                        </a:rPr>
                        <a:t>投入费</a:t>
                      </a:r>
                      <a:r>
                        <a:rPr lang="zh-CN" altLang="en-US" sz="2000" kern="100" dirty="0" smtClean="0">
                          <a:effectLst/>
                          <a:latin typeface="黑体" panose="02010609060101010101" pitchFamily="49" charset="-122"/>
                          <a:ea typeface="黑体" panose="02010609060101010101" pitchFamily="49" charset="-122"/>
                        </a:rPr>
                        <a:t>用</a:t>
                      </a:r>
                      <a:endParaRPr lang="zh-CN" sz="20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en-US" sz="1500" kern="100" dirty="0">
                          <a:effectLst/>
                          <a:latin typeface="黑体" panose="02010609060101010101" pitchFamily="49" charset="-122"/>
                          <a:ea typeface="黑体" panose="02010609060101010101" pitchFamily="49" charset="-122"/>
                        </a:rPr>
                        <a:t> </a:t>
                      </a:r>
                      <a:endParaRPr lang="en-US" sz="1500" kern="100" dirty="0">
                        <a:effectLst/>
                        <a:latin typeface="黑体" panose="02010609060101010101" pitchFamily="49" charset="-122"/>
                        <a:ea typeface="黑体" panose="02010609060101010101" pitchFamily="49" charset="-122"/>
                      </a:endParaRPr>
                    </a:p>
                    <a:p>
                      <a:pPr algn="just">
                        <a:spcAft>
                          <a:spcPts val="0"/>
                        </a:spcAft>
                      </a:pPr>
                      <a:r>
                        <a:rPr lang="zh-CN" sz="1500" kern="100" dirty="0" smtClean="0">
                          <a:effectLst/>
                          <a:latin typeface="黑体" panose="02010609060101010101" pitchFamily="49" charset="-122"/>
                          <a:ea typeface="黑体" panose="02010609060101010101" pitchFamily="49" charset="-122"/>
                        </a:rPr>
                        <a:t>研发</a:t>
                      </a:r>
                      <a:r>
                        <a:rPr lang="zh-CN" sz="1500" kern="100" dirty="0">
                          <a:effectLst/>
                          <a:latin typeface="黑体" panose="02010609060101010101" pitchFamily="49" charset="-122"/>
                          <a:ea typeface="黑体" panose="02010609060101010101" pitchFamily="49" charset="-122"/>
                        </a:rPr>
                        <a:t>活动直接消耗的材料、燃料和动力费用；</a:t>
                      </a:r>
                      <a:endParaRPr lang="zh-CN" sz="15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tc>
              </a:tr>
              <a:tr h="647744">
                <a:tc vMerge="1">
                  <a:tcPr marL="0" marR="0" marT="0" marB="0" anchor="ctr"/>
                </a:tc>
                <a:tc>
                  <a:txBody>
                    <a:bodyPr/>
                    <a:lstStyle/>
                    <a:p>
                      <a:pPr algn="just">
                        <a:spcAft>
                          <a:spcPts val="0"/>
                        </a:spcAft>
                      </a:pPr>
                      <a:endParaRPr lang="en-US" altLang="zh-CN" sz="1500" kern="100" dirty="0" smtClean="0">
                        <a:effectLst/>
                        <a:latin typeface="黑体" panose="02010609060101010101" pitchFamily="49" charset="-122"/>
                        <a:ea typeface="黑体" panose="02010609060101010101" pitchFamily="49" charset="-122"/>
                      </a:endParaRPr>
                    </a:p>
                    <a:p>
                      <a:pPr algn="just">
                        <a:spcAft>
                          <a:spcPts val="0"/>
                        </a:spcAft>
                      </a:pPr>
                      <a:r>
                        <a:rPr lang="zh-CN" sz="1500" kern="100" dirty="0" smtClean="0">
                          <a:effectLst/>
                          <a:latin typeface="黑体" panose="02010609060101010101" pitchFamily="49" charset="-122"/>
                          <a:ea typeface="黑体" panose="02010609060101010101" pitchFamily="49" charset="-122"/>
                        </a:rPr>
                        <a:t>用于</a:t>
                      </a:r>
                      <a:r>
                        <a:rPr lang="zh-CN" sz="1500" kern="100" dirty="0">
                          <a:effectLst/>
                          <a:latin typeface="黑体" panose="02010609060101010101" pitchFamily="49" charset="-122"/>
                          <a:ea typeface="黑体" panose="02010609060101010101" pitchFamily="49" charset="-122"/>
                        </a:rPr>
                        <a:t>中间试验和产品试制的模具、工艺装备开发及制造费，不</a:t>
                      </a:r>
                      <a:r>
                        <a:rPr lang="zh-CN" sz="1500" kern="100" dirty="0" smtClean="0">
                          <a:effectLst/>
                          <a:latin typeface="黑体" panose="02010609060101010101" pitchFamily="49" charset="-122"/>
                          <a:ea typeface="黑体" panose="02010609060101010101" pitchFamily="49" charset="-122"/>
                        </a:rPr>
                        <a:t>构成固定资产</a:t>
                      </a:r>
                      <a:r>
                        <a:rPr lang="zh-CN" sz="1500" kern="100" dirty="0">
                          <a:effectLst/>
                          <a:latin typeface="黑体" panose="02010609060101010101" pitchFamily="49" charset="-122"/>
                          <a:ea typeface="黑体" panose="02010609060101010101" pitchFamily="49" charset="-122"/>
                        </a:rPr>
                        <a:t>的样品、样机及一般测试手段购置费，试制产品的检验费；</a:t>
                      </a:r>
                      <a:endParaRPr lang="zh-CN" sz="15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tc>
              </a:tr>
              <a:tr h="1214373">
                <a:tc vMerge="1">
                  <a:tcPr marL="0" marR="0" marT="0" marB="0" anchor="ctr"/>
                </a:tc>
                <a:tc>
                  <a:txBody>
                    <a:bodyPr/>
                    <a:lstStyle/>
                    <a:p>
                      <a:pPr algn="just">
                        <a:spcAft>
                          <a:spcPts val="0"/>
                        </a:spcAft>
                      </a:pPr>
                      <a:r>
                        <a:rPr lang="zh-CN" sz="1500" kern="100" dirty="0">
                          <a:effectLst/>
                          <a:latin typeface="黑体" panose="02010609060101010101" pitchFamily="49" charset="-122"/>
                          <a:ea typeface="黑体" panose="02010609060101010101" pitchFamily="49" charset="-122"/>
                        </a:rPr>
                        <a:t>用于研发活动的仪器、设备的运行维护、调整、检验、维修等费用，以及通过经营租赁方式租入的用于研发活动的仪器、设备租赁费。</a:t>
                      </a:r>
                      <a:endParaRPr lang="zh-CN" sz="15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bl>
          </a:graphicData>
        </a:graphic>
      </p:graphicFrame>
      <mc:AlternateContent xmlns:mc="http://schemas.openxmlformats.org/markup-compatibility/2006" xmlns:p14="http://schemas.microsoft.com/office/powerpoint/2010/main">
        <mc:Choice Requires="p14">
          <p:contentPart r:id="rId1" p14:bwMode="auto">
            <p14:nvContentPartPr>
              <p14:cNvPr id="9" name="墨迹 8"/>
              <p14:cNvContentPartPr/>
              <p14:nvPr/>
            </p14:nvContentPartPr>
            <p14:xfrm>
              <a:off x="596160" y="3944520"/>
              <a:ext cx="360" cy="360"/>
            </p14:xfrm>
          </p:contentPart>
        </mc:Choice>
        <mc:Fallback xmlns="">
          <p:pic>
            <p:nvPicPr>
              <p:cNvPr id="9" name="墨迹 8"/>
            </p:nvPicPr>
            <p:blipFill>
              <a:blip r:embed="rId2"/>
            </p:blipFill>
            <p:spPr>
              <a:xfrm>
                <a:off x="596160" y="3944520"/>
                <a:ext cx="360" cy="360"/>
              </a:xfrm>
              <a:prstGeom prst="rect"/>
            </p:spPr>
          </p:pic>
        </mc:Fallback>
      </mc:AlternateContent>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a:bodyPr>
          <a:lstStyle/>
          <a:p>
            <a:endParaRPr lang="zh-CN" altLang="en-US" sz="2400" dirty="0" smtClean="0"/>
          </a:p>
          <a:p>
            <a:r>
              <a:rPr lang="zh-CN" altLang="en-US" sz="1600" b="1" dirty="0" smtClean="0">
                <a:latin typeface="黑体" panose="02010609060101010101" pitchFamily="49" charset="-122"/>
                <a:ea typeface="黑体" panose="02010609060101010101" pitchFamily="49" charset="-122"/>
              </a:rPr>
              <a:t>重点：</a:t>
            </a:r>
            <a:endParaRPr lang="zh-CN" altLang="en-US" sz="1600" b="1" dirty="0" smtClean="0">
              <a:latin typeface="黑体" panose="02010609060101010101" pitchFamily="49" charset="-122"/>
              <a:ea typeface="黑体" panose="02010609060101010101" pitchFamily="49" charset="-122"/>
            </a:endParaRPr>
          </a:p>
          <a:p>
            <a:pPr marL="0" indent="0">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1</a:t>
            </a:r>
            <a:r>
              <a:rPr lang="zh-CN" altLang="en-US" sz="1600" dirty="0" smtClean="0">
                <a:latin typeface="黑体" panose="02010609060101010101" pitchFamily="49" charset="-122"/>
                <a:ea typeface="黑体" panose="02010609060101010101" pitchFamily="49" charset="-122"/>
              </a:rPr>
              <a:t>）研发费用加计扣除新政中不在要求相关费用“专门用于”研发。</a:t>
            </a:r>
            <a:endParaRPr lang="zh-CN" altLang="en-US" sz="1600" dirty="0" smtClean="0">
              <a:latin typeface="黑体" panose="02010609060101010101" pitchFamily="49" charset="-122"/>
              <a:ea typeface="黑体" panose="02010609060101010101" pitchFamily="49" charset="-122"/>
            </a:endParaRPr>
          </a:p>
          <a:p>
            <a:pPr marL="0" indent="0">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2</a:t>
            </a:r>
            <a:r>
              <a:rPr lang="zh-CN" altLang="en-US" sz="1600" dirty="0" smtClean="0">
                <a:latin typeface="黑体" panose="02010609060101010101" pitchFamily="49" charset="-122"/>
                <a:ea typeface="黑体" panose="02010609060101010101" pitchFamily="49" charset="-122"/>
              </a:rPr>
              <a:t>）研发费用加计扣除中对通过经营租赁方式租入的用于研发活动的租赁费用仅限于仪器、设备</a:t>
            </a:r>
            <a:r>
              <a:rPr lang="zh-CN" altLang="en-US" sz="1600" dirty="0">
                <a:latin typeface="黑体" panose="02010609060101010101" pitchFamily="49" charset="-122"/>
                <a:ea typeface="黑体" panose="02010609060101010101" pitchFamily="49" charset="-122"/>
              </a:rPr>
              <a:t>。</a:t>
            </a:r>
            <a:r>
              <a:rPr lang="zh-CN" altLang="en-US" sz="1600" b="1" dirty="0" smtClean="0">
                <a:solidFill>
                  <a:srgbClr val="FF0000"/>
                </a:solidFill>
                <a:latin typeface="黑体" panose="02010609060101010101" pitchFamily="49" charset="-122"/>
                <a:ea typeface="黑体" panose="02010609060101010101" pitchFamily="49" charset="-122"/>
              </a:rPr>
              <a:t>不包括经营租赁方式租入的房屋、建筑物等</a:t>
            </a:r>
            <a:r>
              <a:rPr lang="zh-CN" altLang="en-US" sz="1600" dirty="0">
                <a:latin typeface="黑体" panose="02010609060101010101" pitchFamily="49" charset="-122"/>
                <a:ea typeface="黑体" panose="02010609060101010101" pitchFamily="49" charset="-122"/>
              </a:rPr>
              <a:t>。</a:t>
            </a:r>
            <a:endParaRPr lang="zh-CN" altLang="en-US" sz="1600" dirty="0" smtClean="0">
              <a:latin typeface="黑体" panose="02010609060101010101" pitchFamily="49" charset="-122"/>
              <a:ea typeface="黑体" panose="02010609060101010101" pitchFamily="49" charset="-122"/>
            </a:endParaRPr>
          </a:p>
          <a:p>
            <a:endParaRPr lang="zh-CN" altLang="en-US" sz="2400" dirty="0" smtClean="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a:bodyPr>
          <a:lstStyle/>
          <a:p>
            <a:endParaRPr lang="zh-CN" altLang="en-US" sz="2400" dirty="0" smtClean="0"/>
          </a:p>
          <a:p>
            <a:r>
              <a:rPr lang="zh-CN" altLang="en-US" sz="1900" b="1" dirty="0" smtClean="0">
                <a:latin typeface="黑体" panose="02010609060101010101" pitchFamily="49" charset="-122"/>
                <a:ea typeface="黑体" panose="02010609060101010101" pitchFamily="49" charset="-122"/>
              </a:rPr>
              <a:t>重点：</a:t>
            </a:r>
            <a:endParaRPr lang="zh-CN" altLang="en-US" sz="1900" b="1" dirty="0" smtClean="0">
              <a:latin typeface="黑体" panose="02010609060101010101" pitchFamily="49" charset="-122"/>
              <a:ea typeface="黑体" panose="02010609060101010101" pitchFamily="49" charset="-122"/>
            </a:endParaRPr>
          </a:p>
          <a:p>
            <a:pPr marL="0" indent="0">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3</a:t>
            </a:r>
            <a:r>
              <a:rPr lang="zh-CN" altLang="en-US" sz="1600" dirty="0" smtClean="0">
                <a:latin typeface="黑体" panose="02010609060101010101" pitchFamily="49" charset="-122"/>
                <a:ea typeface="黑体" panose="02010609060101010101" pitchFamily="49" charset="-122"/>
              </a:rPr>
              <a:t>）</a:t>
            </a:r>
            <a:r>
              <a:rPr lang="zh-CN" altLang="en-US" sz="1600" b="1" dirty="0" smtClean="0">
                <a:latin typeface="黑体" panose="02010609060101010101" pitchFamily="49" charset="-122"/>
                <a:ea typeface="黑体" panose="02010609060101010101" pitchFamily="49" charset="-122"/>
              </a:rPr>
              <a:t>研发投入的材料怎么扣除</a:t>
            </a:r>
            <a:endParaRPr lang="en-US" altLang="zh-CN" sz="1600" b="1" dirty="0" smtClean="0">
              <a:latin typeface="黑体" panose="02010609060101010101" pitchFamily="49" charset="-122"/>
              <a:ea typeface="黑体" panose="02010609060101010101" pitchFamily="49" charset="-122"/>
            </a:endParaRPr>
          </a:p>
          <a:p>
            <a:pPr marL="0" indent="0">
              <a:buNone/>
            </a:pPr>
            <a:r>
              <a:rPr lang="en-US" altLang="zh-CN" sz="1600" dirty="0">
                <a:latin typeface="黑体" panose="02010609060101010101" pitchFamily="49" charset="-122"/>
                <a:ea typeface="黑体" panose="02010609060101010101" pitchFamily="49" charset="-122"/>
              </a:rPr>
              <a:t> </a:t>
            </a:r>
            <a:r>
              <a:rPr lang="en-US" altLang="zh-CN" sz="1600" dirty="0" smtClean="0">
                <a:latin typeface="黑体" panose="02010609060101010101" pitchFamily="49" charset="-122"/>
                <a:ea typeface="黑体" panose="02010609060101010101" pitchFamily="49" charset="-122"/>
              </a:rPr>
              <a:t>   </a:t>
            </a:r>
            <a:r>
              <a:rPr lang="zh-CN" altLang="en-US" sz="1600" dirty="0" smtClean="0">
                <a:latin typeface="黑体" panose="02010609060101010101" pitchFamily="49" charset="-122"/>
                <a:ea typeface="黑体" panose="02010609060101010101" pitchFamily="49" charset="-122"/>
              </a:rPr>
              <a:t>研发费加计扣除规定，企业</a:t>
            </a:r>
            <a:r>
              <a:rPr lang="zh-CN" altLang="en-US" sz="1600" dirty="0">
                <a:latin typeface="黑体" panose="02010609060101010101" pitchFamily="49" charset="-122"/>
                <a:ea typeface="黑体" panose="02010609060101010101" pitchFamily="49" charset="-122"/>
              </a:rPr>
              <a:t>研发活动直接形成产品或作为组成部分形成的产品对外销售的，</a:t>
            </a:r>
            <a:r>
              <a:rPr lang="zh-CN" altLang="en-US" sz="1600" b="1" dirty="0">
                <a:solidFill>
                  <a:srgbClr val="FF0000"/>
                </a:solidFill>
                <a:latin typeface="黑体" panose="02010609060101010101" pitchFamily="49" charset="-122"/>
                <a:ea typeface="黑体" panose="02010609060101010101" pitchFamily="49" charset="-122"/>
              </a:rPr>
              <a:t>研发费用中对应的材料费用不得加计扣除</a:t>
            </a:r>
            <a:r>
              <a:rPr lang="zh-CN" altLang="en-US" sz="1600" dirty="0">
                <a:latin typeface="黑体" panose="02010609060101010101" pitchFamily="49" charset="-122"/>
                <a:ea typeface="黑体" panose="02010609060101010101" pitchFamily="49" charset="-122"/>
              </a:rPr>
              <a:t>。但实际执行中，材料费用实际发生和产品对外销售往往不在同一个年度，如追溯到材料费用实际发生年度，需要修改以前年度纳税申报。为方便纳税人操作，公告明确产品销售与对应的材料费用发生在不同纳税年度且材料费用已计入研发费用的，应</a:t>
            </a:r>
            <a:r>
              <a:rPr lang="zh-CN" altLang="en-US" sz="1600" b="1" dirty="0">
                <a:solidFill>
                  <a:srgbClr val="FF0000"/>
                </a:solidFill>
                <a:latin typeface="黑体" panose="02010609060101010101" pitchFamily="49" charset="-122"/>
                <a:ea typeface="黑体" panose="02010609060101010101" pitchFamily="49" charset="-122"/>
              </a:rPr>
              <a:t>在销售当年以对应的材料费用发生额直接冲减当年的研发费用</a:t>
            </a:r>
            <a:r>
              <a:rPr lang="zh-CN" altLang="en-US" sz="1600" dirty="0">
                <a:latin typeface="黑体" panose="02010609060101010101" pitchFamily="49" charset="-122"/>
                <a:ea typeface="黑体" panose="02010609060101010101" pitchFamily="49" charset="-122"/>
              </a:rPr>
              <a:t>，不足冲减的，结转以后年度继续冲减</a:t>
            </a:r>
            <a:r>
              <a:rPr lang="zh-CN" altLang="en-US"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0" indent="0">
              <a:buNone/>
            </a:pPr>
            <a:r>
              <a:rPr lang="zh-CN" altLang="en-US" sz="1900" dirty="0" smtClean="0">
                <a:latin typeface="黑体" panose="02010609060101010101" pitchFamily="49" charset="-122"/>
                <a:ea typeface="黑体" panose="02010609060101010101" pitchFamily="49" charset="-122"/>
              </a:rPr>
              <a:t>    </a:t>
            </a:r>
            <a:endParaRPr lang="zh-CN"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496752" y="972957"/>
            <a:ext cx="7293496" cy="3585846"/>
          </a:xfrm>
        </p:spPr>
        <p:txBody>
          <a:bodyPr>
            <a:normAutofit fontScale="70000" lnSpcReduction="20000"/>
          </a:bodyPr>
          <a:lstStyle/>
          <a:p>
            <a:endParaRPr lang="zh-CN" altLang="en-US" sz="2400" dirty="0" smtClean="0"/>
          </a:p>
          <a:p>
            <a:pPr marL="0" indent="0">
              <a:lnSpc>
                <a:spcPct val="120000"/>
              </a:lnSpc>
              <a:buNone/>
            </a:pPr>
            <a:r>
              <a:rPr lang="zh-CN" altLang="en-US" sz="2400" b="1" dirty="0" smtClean="0">
                <a:latin typeface="黑体" panose="02010609060101010101" pitchFamily="49" charset="-122"/>
                <a:ea typeface="黑体" panose="02010609060101010101" pitchFamily="49" charset="-122"/>
              </a:rPr>
              <a:t>（</a:t>
            </a:r>
            <a:r>
              <a:rPr lang="en-US" altLang="zh-CN" sz="2400" b="1" dirty="0" smtClean="0">
                <a:latin typeface="黑体" panose="02010609060101010101" pitchFamily="49" charset="-122"/>
                <a:ea typeface="黑体" panose="02010609060101010101" pitchFamily="49" charset="-122"/>
              </a:rPr>
              <a:t>4</a:t>
            </a:r>
            <a:r>
              <a:rPr lang="zh-CN" altLang="en-US" sz="2400" b="1" dirty="0" smtClean="0">
                <a:latin typeface="黑体" panose="02010609060101010101" pitchFamily="49" charset="-122"/>
                <a:ea typeface="黑体" panose="02010609060101010101" pitchFamily="49" charset="-122"/>
              </a:rPr>
              <a:t>）应</a:t>
            </a:r>
            <a:r>
              <a:rPr lang="zh-CN" altLang="en-US" sz="2400" b="1" dirty="0">
                <a:latin typeface="黑体" panose="02010609060101010101" pitchFamily="49" charset="-122"/>
                <a:ea typeface="黑体" panose="02010609060101010101" pitchFamily="49" charset="-122"/>
              </a:rPr>
              <a:t>扣减可加计扣除的研发费用的特殊收入何时计算扣除</a:t>
            </a:r>
            <a:r>
              <a:rPr lang="en-US" altLang="zh-CN" sz="2400" b="1" dirty="0">
                <a:latin typeface="黑体" panose="02010609060101010101" pitchFamily="49" charset="-122"/>
                <a:ea typeface="黑体" panose="02010609060101010101" pitchFamily="49" charset="-122"/>
              </a:rPr>
              <a:t>?</a:t>
            </a:r>
            <a:endParaRPr lang="en-US" altLang="zh-CN" sz="2400" b="1" dirty="0">
              <a:latin typeface="黑体" panose="02010609060101010101" pitchFamily="49" charset="-122"/>
              <a:ea typeface="黑体" panose="02010609060101010101" pitchFamily="49" charset="-122"/>
            </a:endParaRPr>
          </a:p>
          <a:p>
            <a:pPr marL="0" indent="0">
              <a:lnSpc>
                <a:spcPct val="120000"/>
              </a:lnSpc>
              <a:buNone/>
            </a:pPr>
            <a:r>
              <a:rPr lang="zh-CN" altLang="en-US" sz="2400" dirty="0">
                <a:latin typeface="黑体" panose="02010609060101010101" pitchFamily="49" charset="-122"/>
                <a:ea typeface="黑体" panose="02010609060101010101" pitchFamily="49" charset="-122"/>
              </a:rPr>
              <a:t>　　企业取得研发过程中形成的下脚料、残次品、中间试制品等特殊收入，在计算确认收入当年的加计扣除研发费用时，应从已归集研发费用中扣减该特殊收入，不足扣减的，加计扣除研发费用按零计算。</a:t>
            </a:r>
            <a:endParaRPr lang="zh-CN" altLang="en-US" sz="2400" dirty="0">
              <a:latin typeface="黑体" panose="02010609060101010101" pitchFamily="49" charset="-122"/>
              <a:ea typeface="黑体" panose="02010609060101010101" pitchFamily="49" charset="-122"/>
            </a:endParaRPr>
          </a:p>
          <a:p>
            <a:pPr marL="0" indent="0">
              <a:lnSpc>
                <a:spcPct val="120000"/>
              </a:lnSpc>
              <a:buNone/>
            </a:pPr>
            <a:r>
              <a:rPr lang="zh-CN" altLang="en-US" sz="2400" dirty="0">
                <a:latin typeface="黑体" panose="02010609060101010101" pitchFamily="49" charset="-122"/>
                <a:ea typeface="黑体" panose="02010609060101010101" pitchFamily="49" charset="-122"/>
              </a:rPr>
              <a:t>　　</a:t>
            </a:r>
            <a:r>
              <a:rPr lang="zh-CN" altLang="en-US" sz="2400" dirty="0" smtClean="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A</a:t>
            </a:r>
            <a:r>
              <a:rPr lang="zh-CN" altLang="en-US" sz="2400" dirty="0">
                <a:latin typeface="黑体" panose="02010609060101010101" pitchFamily="49" charset="-122"/>
                <a:ea typeface="黑体" panose="02010609060101010101" pitchFamily="49" charset="-122"/>
              </a:rPr>
              <a:t>公司</a:t>
            </a:r>
            <a:r>
              <a:rPr lang="en-US" altLang="zh-CN" sz="2400" dirty="0" smtClean="0">
                <a:latin typeface="黑体" panose="02010609060101010101" pitchFamily="49" charset="-122"/>
                <a:ea typeface="黑体" panose="02010609060101010101" pitchFamily="49" charset="-122"/>
              </a:rPr>
              <a:t>2018</a:t>
            </a:r>
            <a:r>
              <a:rPr lang="zh-CN" altLang="en-US" sz="2400" dirty="0" smtClean="0">
                <a:latin typeface="黑体" panose="02010609060101010101" pitchFamily="49" charset="-122"/>
                <a:ea typeface="黑体" panose="02010609060101010101" pitchFamily="49" charset="-122"/>
              </a:rPr>
              <a:t>年</a:t>
            </a:r>
            <a:r>
              <a:rPr lang="zh-CN" altLang="en-US" sz="2400" dirty="0">
                <a:latin typeface="黑体" panose="02010609060101010101" pitchFamily="49" charset="-122"/>
                <a:ea typeface="黑体" panose="02010609060101010101" pitchFamily="49" charset="-122"/>
              </a:rPr>
              <a:t>研发</a:t>
            </a:r>
            <a:r>
              <a:rPr lang="en-US" altLang="zh-CN" sz="2400" dirty="0">
                <a:latin typeface="黑体" panose="02010609060101010101" pitchFamily="49" charset="-122"/>
                <a:ea typeface="黑体" panose="02010609060101010101" pitchFamily="49" charset="-122"/>
              </a:rPr>
              <a:t>XX</a:t>
            </a:r>
            <a:r>
              <a:rPr lang="zh-CN" altLang="en-US" sz="2400" dirty="0">
                <a:latin typeface="黑体" panose="02010609060101010101" pitchFamily="49" charset="-122"/>
                <a:ea typeface="黑体" panose="02010609060101010101" pitchFamily="49" charset="-122"/>
              </a:rPr>
              <a:t>工艺技术，发生费用化的研发费用</a:t>
            </a:r>
            <a:r>
              <a:rPr lang="en-US" altLang="zh-CN" sz="2400" dirty="0">
                <a:latin typeface="黑体" panose="02010609060101010101" pitchFamily="49" charset="-122"/>
                <a:ea typeface="黑体" panose="02010609060101010101" pitchFamily="49" charset="-122"/>
              </a:rPr>
              <a:t>500</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均符合加计扣除相关规定</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，当年处置以前年度研发过程中形成下脚料、残次品、中间试制品一批，取得收入</a:t>
            </a:r>
            <a:r>
              <a:rPr lang="en-US" altLang="zh-CN" sz="2400" dirty="0">
                <a:latin typeface="黑体" panose="02010609060101010101" pitchFamily="49" charset="-122"/>
                <a:ea typeface="黑体" panose="02010609060101010101" pitchFamily="49" charset="-122"/>
              </a:rPr>
              <a:t>100</a:t>
            </a:r>
            <a:r>
              <a:rPr lang="zh-CN" altLang="en-US" sz="2400" dirty="0">
                <a:latin typeface="黑体" panose="02010609060101010101" pitchFamily="49" charset="-122"/>
                <a:ea typeface="黑体" panose="02010609060101010101" pitchFamily="49" charset="-122"/>
              </a:rPr>
              <a:t>万元，则</a:t>
            </a:r>
            <a:r>
              <a:rPr lang="en-US" altLang="zh-CN" sz="2400" dirty="0" smtClean="0">
                <a:latin typeface="黑体" panose="02010609060101010101" pitchFamily="49" charset="-122"/>
                <a:ea typeface="黑体" panose="02010609060101010101" pitchFamily="49" charset="-122"/>
              </a:rPr>
              <a:t>2018</a:t>
            </a:r>
            <a:r>
              <a:rPr lang="zh-CN" altLang="en-US" sz="2400" dirty="0" smtClean="0">
                <a:latin typeface="黑体" panose="02010609060101010101" pitchFamily="49" charset="-122"/>
                <a:ea typeface="黑体" panose="02010609060101010101" pitchFamily="49" charset="-122"/>
              </a:rPr>
              <a:t>年度</a:t>
            </a:r>
            <a:r>
              <a:rPr lang="en-US" altLang="zh-CN" sz="2400" dirty="0">
                <a:latin typeface="黑体" panose="02010609060101010101" pitchFamily="49" charset="-122"/>
                <a:ea typeface="黑体" panose="02010609060101010101" pitchFamily="49" charset="-122"/>
              </a:rPr>
              <a:t>A</a:t>
            </a:r>
            <a:r>
              <a:rPr lang="zh-CN" altLang="en-US" sz="2400" dirty="0">
                <a:latin typeface="黑体" panose="02010609060101010101" pitchFamily="49" charset="-122"/>
                <a:ea typeface="黑体" panose="02010609060101010101" pitchFamily="49" charset="-122"/>
              </a:rPr>
              <a:t>公司可加计扣除的研发费用为</a:t>
            </a:r>
            <a:r>
              <a:rPr lang="en-US" altLang="zh-CN" sz="2400" dirty="0">
                <a:latin typeface="黑体" panose="02010609060101010101" pitchFamily="49" charset="-122"/>
                <a:ea typeface="黑体" panose="02010609060101010101" pitchFamily="49" charset="-122"/>
              </a:rPr>
              <a:t>400</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(500</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—100</a:t>
            </a:r>
            <a:r>
              <a:rPr lang="zh-CN" altLang="en-US" sz="2400" dirty="0">
                <a:latin typeface="黑体" panose="02010609060101010101" pitchFamily="49" charset="-122"/>
                <a:ea typeface="黑体" panose="02010609060101010101" pitchFamily="49" charset="-122"/>
              </a:rPr>
              <a:t>万元</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，加计扣除额</a:t>
            </a:r>
            <a:r>
              <a:rPr lang="zh-CN" altLang="en-US" sz="2400" dirty="0" smtClean="0">
                <a:latin typeface="黑体" panose="02010609060101010101" pitchFamily="49" charset="-122"/>
                <a:ea typeface="黑体" panose="02010609060101010101" pitchFamily="49" charset="-122"/>
              </a:rPr>
              <a:t>为</a:t>
            </a:r>
            <a:r>
              <a:rPr lang="en-US" altLang="zh-CN" sz="2400" dirty="0" smtClean="0">
                <a:latin typeface="黑体" panose="02010609060101010101" pitchFamily="49" charset="-122"/>
                <a:ea typeface="黑体" panose="02010609060101010101" pitchFamily="49" charset="-122"/>
              </a:rPr>
              <a:t>300</a:t>
            </a:r>
            <a:r>
              <a:rPr lang="zh-CN" altLang="en-US" sz="2400" dirty="0">
                <a:latin typeface="黑体" panose="02010609060101010101" pitchFamily="49" charset="-122"/>
                <a:ea typeface="黑体" panose="02010609060101010101" pitchFamily="49" charset="-122"/>
              </a:rPr>
              <a:t>万元。</a:t>
            </a:r>
            <a:endParaRPr lang="zh-CN" altLang="en-US" sz="24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a:t>常见误区</a:t>
            </a:r>
            <a:endParaRPr lang="zh-CN" altLang="en-US" sz="2400" dirty="0"/>
          </a:p>
        </p:txBody>
      </p:sp>
      <p:sp>
        <p:nvSpPr>
          <p:cNvPr id="3" name="内容占位符 2"/>
          <p:cNvSpPr>
            <a:spLocks noGrp="1"/>
          </p:cNvSpPr>
          <p:nvPr>
            <p:ph idx="1"/>
          </p:nvPr>
        </p:nvSpPr>
        <p:spPr/>
        <p:txBody>
          <a:bodyPr/>
          <a:lstStyle/>
          <a:p>
            <a:endParaRPr lang="en-US" altLang="zh-CN" sz="1600" dirty="0"/>
          </a:p>
          <a:p>
            <a:r>
              <a:rPr lang="en-US" altLang="zh-CN" sz="1600" dirty="0"/>
              <a:t>A.</a:t>
            </a:r>
            <a:r>
              <a:rPr lang="zh-CN" altLang="en-US" sz="1600" dirty="0"/>
              <a:t>研发材料和非研发材料费用</a:t>
            </a:r>
            <a:endParaRPr lang="zh-CN" altLang="en-US" sz="1600" dirty="0"/>
          </a:p>
          <a:p>
            <a:r>
              <a:rPr lang="en-US" altLang="zh-CN" sz="1600" dirty="0"/>
              <a:t>B.</a:t>
            </a:r>
            <a:r>
              <a:rPr lang="zh-CN" altLang="en-US" sz="1600" dirty="0"/>
              <a:t>研发部门领用材料时，领料单上除一般领料单应具备的要素外，尤其要注意以下几个方面：领料部门应为研发部门、领料人应为研发人员、领料用途应标明用于那个研发项目、所领用的原料名称应该是研发预算中已经列示的直接耗用材料的名称</a:t>
            </a:r>
            <a:r>
              <a:rPr lang="zh-CN" altLang="en-US" sz="1600" dirty="0" smtClean="0"/>
              <a:t>。</a:t>
            </a:r>
            <a:endParaRPr lang="en-US" altLang="zh-CN" sz="1600" dirty="0" smtClean="0"/>
          </a:p>
          <a:p>
            <a:endParaRPr lang="en-US" altLang="zh-CN" sz="1600" dirty="0"/>
          </a:p>
          <a:p>
            <a:r>
              <a:rPr lang="en-US" altLang="zh-CN" dirty="0"/>
              <a:t>A.</a:t>
            </a:r>
            <a:r>
              <a:rPr lang="zh-CN" altLang="en-US" dirty="0"/>
              <a:t>研发用动力费用和非研发动力用动力费用</a:t>
            </a:r>
            <a:endParaRPr lang="zh-CN" altLang="en-US" dirty="0"/>
          </a:p>
          <a:p>
            <a:r>
              <a:rPr lang="en-US" altLang="zh-CN" dirty="0"/>
              <a:t>B.</a:t>
            </a:r>
            <a:r>
              <a:rPr lang="zh-CN" altLang="en-US" dirty="0"/>
              <a:t>高新技术企业多为生产型企业， 企业在生产和研发过程中不可避免要用到自来水、电力、天然气、蒸汽等动力费用。为将研发和非研发所用的动力费用准确区分，建议在水、电、气、暖等动力管道通往研发场所的合适部位加装水表、电表等计量装置，分开计算。</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a:t>常见误区</a:t>
            </a:r>
            <a:endParaRPr lang="zh-CN" altLang="en-US" sz="2400" dirty="0"/>
          </a:p>
        </p:txBody>
      </p:sp>
      <p:sp>
        <p:nvSpPr>
          <p:cNvPr id="3" name="内容占位符 2"/>
          <p:cNvSpPr>
            <a:spLocks noGrp="1"/>
          </p:cNvSpPr>
          <p:nvPr>
            <p:ph idx="1"/>
          </p:nvPr>
        </p:nvSpPr>
        <p:spPr/>
        <p:txBody>
          <a:bodyPr/>
          <a:lstStyle/>
          <a:p>
            <a:endParaRPr lang="en-US" altLang="zh-CN" sz="1600" dirty="0"/>
          </a:p>
          <a:p>
            <a:r>
              <a:rPr lang="zh-CN" altLang="en-US" dirty="0" smtClean="0"/>
              <a:t>领用的材料在多个项目之间平均分配。企业应制定合适的政策及分配方法，规范材料领用的核算制度。</a:t>
            </a:r>
            <a:endParaRPr lang="en-US" altLang="zh-CN" dirty="0" smtClean="0"/>
          </a:p>
          <a:p>
            <a:endParaRPr lang="en-US" altLang="zh-CN" dirty="0"/>
          </a:p>
          <a:p>
            <a:r>
              <a:rPr lang="zh-CN" altLang="en-US" dirty="0" smtClean="0"/>
              <a:t>提供的支撑材料显示为批量生产领用，无法证明为研发领用。</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a:bodyPr>
          <a:lstStyle/>
          <a:p>
            <a:endParaRPr lang="zh-CN" altLang="en-US" sz="2400" dirty="0" smtClean="0"/>
          </a:p>
          <a:p>
            <a:endParaRPr lang="zh-CN" altLang="en-US" sz="2400" dirty="0" smtClean="0"/>
          </a:p>
          <a:p>
            <a:pPr marL="0" indent="0">
              <a:buNone/>
            </a:pPr>
            <a:endParaRPr lang="zh-CN" altLang="en-US" sz="2400" dirty="0"/>
          </a:p>
        </p:txBody>
      </p:sp>
      <p:graphicFrame>
        <p:nvGraphicFramePr>
          <p:cNvPr id="4" name="表格 3"/>
          <p:cNvGraphicFramePr>
            <a:graphicFrameLocks noGrp="1"/>
          </p:cNvGraphicFramePr>
          <p:nvPr/>
        </p:nvGraphicFramePr>
        <p:xfrm>
          <a:off x="1475656" y="1167594"/>
          <a:ext cx="6624736" cy="3060340"/>
        </p:xfrm>
        <a:graphic>
          <a:graphicData uri="http://schemas.openxmlformats.org/drawingml/2006/table">
            <a:tbl>
              <a:tblPr firstRow="1" firstCol="1" bandRow="1">
                <a:tableStyleId>{5C22544A-7EE6-4342-B048-85BDC9FD1C3A}</a:tableStyleId>
              </a:tblPr>
              <a:tblGrid>
                <a:gridCol w="1872208"/>
                <a:gridCol w="4752528"/>
              </a:tblGrid>
              <a:tr h="793337">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项目</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zh-CN" sz="1800" kern="100" dirty="0">
                          <a:effectLst/>
                          <a:latin typeface="黑体" panose="02010609060101010101" pitchFamily="49" charset="-122"/>
                          <a:ea typeface="黑体" panose="02010609060101010101" pitchFamily="49" charset="-122"/>
                        </a:rPr>
                        <a:t>加计扣除口径</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2267003">
                <a:tc>
                  <a:txBody>
                    <a:bodyPr/>
                    <a:lstStyle/>
                    <a:p>
                      <a:pPr algn="ctr">
                        <a:spcAft>
                          <a:spcPts val="0"/>
                        </a:spcAft>
                      </a:pPr>
                      <a:r>
                        <a:rPr lang="zh-CN" sz="1800" kern="100" dirty="0" smtClean="0">
                          <a:effectLst/>
                          <a:latin typeface="黑体" panose="02010609060101010101" pitchFamily="49" charset="-122"/>
                          <a:ea typeface="黑体" panose="02010609060101010101" pitchFamily="49" charset="-122"/>
                        </a:rPr>
                        <a:t>折旧费</a:t>
                      </a:r>
                      <a:r>
                        <a:rPr lang="zh-CN" sz="1800" kern="100" dirty="0">
                          <a:effectLst/>
                          <a:latin typeface="黑体" panose="02010609060101010101" pitchFamily="49" charset="-122"/>
                          <a:ea typeface="黑体" panose="02010609060101010101" pitchFamily="49" charset="-122"/>
                        </a:rPr>
                        <a:t>用与长期待摊费用摊销</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zh-CN" sz="1800" kern="100" dirty="0">
                          <a:effectLst/>
                          <a:latin typeface="黑体" panose="02010609060101010101" pitchFamily="49" charset="-122"/>
                          <a:ea typeface="黑体" panose="02010609060101010101" pitchFamily="49" charset="-122"/>
                        </a:rPr>
                        <a:t>用于研发活动的仪器、设备的折旧费</a:t>
                      </a:r>
                      <a:r>
                        <a:rPr lang="zh-CN" sz="1800" kern="100" dirty="0" smtClean="0">
                          <a:effectLst/>
                          <a:latin typeface="黑体" panose="02010609060101010101" pitchFamily="49" charset="-122"/>
                          <a:ea typeface="黑体" panose="02010609060101010101" pitchFamily="49" charset="-122"/>
                        </a:rPr>
                        <a:t>。</a:t>
                      </a:r>
                      <a:endParaRPr lang="en-US" altLang="zh-CN" sz="1800" kern="100" dirty="0" smtClean="0">
                        <a:effectLst/>
                        <a:latin typeface="黑体" panose="02010609060101010101" pitchFamily="49" charset="-122"/>
                        <a:ea typeface="黑体" panose="02010609060101010101" pitchFamily="49" charset="-122"/>
                      </a:endParaRPr>
                    </a:p>
                    <a:p>
                      <a:pPr algn="just">
                        <a:spcAft>
                          <a:spcPts val="0"/>
                        </a:spcAft>
                      </a:pPr>
                      <a:r>
                        <a:rPr lang="zh-CN" altLang="en-US" sz="1800" kern="100" dirty="0" smtClean="0">
                          <a:effectLst/>
                          <a:latin typeface="黑体" panose="02010609060101010101" pitchFamily="49" charset="-122"/>
                          <a:ea typeface="黑体" panose="02010609060101010101" pitchFamily="49" charset="-122"/>
                        </a:rPr>
                        <a:t>同时从事或用于非研发活动的，应对其人员活动及仪器设备、无形资产使用情况做必要记录，并将其实际发生的相关费用按实际工时占比等合理方法在研发费用和生产经营费用间分配，未分配的不得加计扣除。</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475656" y="627534"/>
            <a:ext cx="7431732" cy="4248472"/>
          </a:xfrm>
        </p:spPr>
        <p:txBody>
          <a:bodyPr>
            <a:noAutofit/>
          </a:bodyPr>
          <a:lstStyle/>
          <a:p>
            <a:endParaRPr lang="zh-CN" altLang="en-US" sz="500" dirty="0" smtClean="0"/>
          </a:p>
          <a:p>
            <a:pPr>
              <a:lnSpc>
                <a:spcPct val="170000"/>
              </a:lnSpc>
            </a:pPr>
            <a:r>
              <a:rPr lang="zh-CN" altLang="en-US" sz="1600" b="1" dirty="0" smtClean="0">
                <a:latin typeface="黑体" panose="02010609060101010101" pitchFamily="49" charset="-122"/>
                <a:ea typeface="黑体" panose="02010609060101010101" pitchFamily="49" charset="-122"/>
              </a:rPr>
              <a:t>重点：</a:t>
            </a:r>
            <a:endParaRPr lang="zh-CN" altLang="en-US" sz="1600" b="1" dirty="0" smtClean="0">
              <a:latin typeface="黑体" panose="02010609060101010101" pitchFamily="49" charset="-122"/>
              <a:ea typeface="黑体" panose="02010609060101010101" pitchFamily="49" charset="-122"/>
            </a:endParaRPr>
          </a:p>
          <a:p>
            <a:pPr marL="0" indent="0">
              <a:lnSpc>
                <a:spcPct val="170000"/>
              </a:lnSpc>
              <a:buNone/>
            </a:pP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1</a:t>
            </a:r>
            <a:r>
              <a:rPr lang="zh-CN" altLang="en-US" sz="1600" dirty="0">
                <a:latin typeface="黑体" panose="02010609060101010101" pitchFamily="49" charset="-122"/>
                <a:ea typeface="黑体" panose="02010609060101010101" pitchFamily="49" charset="-122"/>
              </a:rPr>
              <a:t>）加计扣除政策对</a:t>
            </a:r>
            <a:r>
              <a:rPr lang="zh-CN" altLang="en-US" sz="1600" dirty="0" smtClean="0">
                <a:latin typeface="黑体" panose="02010609060101010101" pitchFamily="49" charset="-122"/>
                <a:ea typeface="黑体" panose="02010609060101010101" pitchFamily="49" charset="-122"/>
              </a:rPr>
              <a:t>折旧费用的范围进行扩大，不再要求是“专门用于”或“购置”的。企业用于非研发活动的仪器设备使用情况做好必要记录，并将其实际发生的相关费用按实际工时占比等合理方法在研发费用和生产经营费用间分配，未分配的不得加计扣除。</a:t>
            </a:r>
            <a:endParaRPr lang="zh-CN" altLang="en-US" sz="1600" dirty="0" smtClean="0">
              <a:latin typeface="黑体" panose="02010609060101010101" pitchFamily="49" charset="-122"/>
              <a:ea typeface="黑体" panose="02010609060101010101" pitchFamily="49" charset="-122"/>
            </a:endParaRPr>
          </a:p>
          <a:p>
            <a:pPr marL="0" indent="0">
              <a:buNone/>
            </a:pPr>
            <a:endParaRPr lang="zh-CN" altLang="en-US" sz="3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35696" y="267494"/>
            <a:ext cx="6876982" cy="533400"/>
          </a:xfrm>
        </p:spPr>
        <p:txBody>
          <a:bodyPr>
            <a:normAutofit/>
          </a:bodyPr>
          <a:lstStyle/>
          <a:p>
            <a:r>
              <a:rPr lang="zh-CN" altLang="en-US" sz="2700" b="1" dirty="0" smtClean="0"/>
              <a:t>一、研究开发活动定义</a:t>
            </a:r>
            <a:endParaRPr lang="zh-CN" altLang="en-US" sz="2700" b="1" dirty="0"/>
          </a:p>
        </p:txBody>
      </p:sp>
      <p:sp>
        <p:nvSpPr>
          <p:cNvPr id="3" name="TextBox 2"/>
          <p:cNvSpPr txBox="1"/>
          <p:nvPr/>
        </p:nvSpPr>
        <p:spPr>
          <a:xfrm>
            <a:off x="1547664" y="1711429"/>
            <a:ext cx="6912768" cy="2399665"/>
          </a:xfrm>
          <a:prstGeom prst="rect">
            <a:avLst/>
          </a:prstGeom>
          <a:noFill/>
        </p:spPr>
        <p:txBody>
          <a:bodyPr wrap="square" rtlCol="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企业为</a:t>
            </a:r>
            <a:r>
              <a:rPr lang="zh-CN" altLang="en-US" sz="2000" dirty="0">
                <a:latin typeface="微软雅黑" panose="020B0503020204020204" pitchFamily="34" charset="-122"/>
                <a:ea typeface="微软雅黑" panose="020B0503020204020204" pitchFamily="34" charset="-122"/>
              </a:rPr>
              <a:t>获得科学与技术新知识，创造性运用科学技术新知识，或实质性改进技术、产品（服务）、工艺而持续进行的具有明确目标的系统性活动</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496752" y="843558"/>
            <a:ext cx="7293496" cy="3351820"/>
          </a:xfrm>
        </p:spPr>
        <p:txBody>
          <a:bodyPr>
            <a:noAutofit/>
          </a:bodyPr>
          <a:lstStyle/>
          <a:p>
            <a:pPr marL="0" indent="0">
              <a:lnSpc>
                <a:spcPct val="150000"/>
              </a:lnSpc>
              <a:buNone/>
            </a:pPr>
            <a:r>
              <a:rPr lang="zh-CN" altLang="en-US" sz="1600" b="1" dirty="0" smtClean="0">
                <a:latin typeface="黑体" panose="02010609060101010101" pitchFamily="49" charset="-122"/>
                <a:ea typeface="黑体" panose="02010609060101010101" pitchFamily="49" charset="-122"/>
              </a:rPr>
              <a:t>国家</a:t>
            </a:r>
            <a:r>
              <a:rPr lang="zh-CN" altLang="en-US" sz="1600" b="1" dirty="0">
                <a:latin typeface="黑体" panose="02010609060101010101" pitchFamily="49" charset="-122"/>
                <a:ea typeface="黑体" panose="02010609060101010101" pitchFamily="49" charset="-122"/>
              </a:rPr>
              <a:t>税务总局公告</a:t>
            </a:r>
            <a:r>
              <a:rPr lang="en-US" altLang="zh-CN" sz="1600" b="1" dirty="0">
                <a:latin typeface="黑体" panose="02010609060101010101" pitchFamily="49" charset="-122"/>
                <a:ea typeface="黑体" panose="02010609060101010101" pitchFamily="49" charset="-122"/>
              </a:rPr>
              <a:t>2017</a:t>
            </a:r>
            <a:r>
              <a:rPr lang="zh-CN" altLang="en-US" sz="1600" b="1" dirty="0">
                <a:latin typeface="黑体" panose="02010609060101010101" pitchFamily="49" charset="-122"/>
                <a:ea typeface="黑体" panose="02010609060101010101" pitchFamily="49" charset="-122"/>
              </a:rPr>
              <a:t>年第</a:t>
            </a:r>
            <a:r>
              <a:rPr lang="en-US" altLang="zh-CN" sz="1600" b="1" dirty="0">
                <a:latin typeface="黑体" panose="02010609060101010101" pitchFamily="49" charset="-122"/>
                <a:ea typeface="黑体" panose="02010609060101010101" pitchFamily="49" charset="-122"/>
              </a:rPr>
              <a:t>40</a:t>
            </a:r>
            <a:r>
              <a:rPr lang="zh-CN" altLang="en-US" sz="1600" b="1" dirty="0">
                <a:latin typeface="黑体" panose="02010609060101010101" pitchFamily="49" charset="-122"/>
                <a:ea typeface="黑体" panose="02010609060101010101" pitchFamily="49" charset="-122"/>
              </a:rPr>
              <a:t>号</a:t>
            </a:r>
            <a:r>
              <a:rPr lang="en-US" altLang="zh-CN" sz="1600" dirty="0">
                <a:latin typeface="黑体" panose="02010609060101010101" pitchFamily="49" charset="-122"/>
                <a:ea typeface="黑体" panose="02010609060101010101" pitchFamily="49" charset="-122"/>
              </a:rPr>
              <a:t>, </a:t>
            </a:r>
            <a:r>
              <a:rPr lang="zh-CN" altLang="en-US" sz="1600" dirty="0">
                <a:latin typeface="黑体" panose="02010609060101010101" pitchFamily="49" charset="-122"/>
                <a:ea typeface="黑体" panose="02010609060101010101" pitchFamily="49" charset="-122"/>
              </a:rPr>
              <a:t>对企业用于研发活动的仪器、设备，符合税法规定且选择加速折旧优惠政策的，在享受研发费用税前加计扣除政策时，就税前扣除的折旧部分计算加计扣除</a:t>
            </a:r>
            <a:r>
              <a:rPr lang="zh-CN" altLang="en-US" sz="1600" dirty="0" smtClean="0">
                <a:latin typeface="黑体" panose="02010609060101010101" pitchFamily="49" charset="-122"/>
                <a:ea typeface="黑体" panose="02010609060101010101" pitchFamily="49" charset="-122"/>
              </a:rPr>
              <a:t>。</a:t>
            </a:r>
            <a:endParaRPr lang="zh-CN" altLang="en-US" sz="1600" dirty="0">
              <a:latin typeface="黑体" panose="02010609060101010101" pitchFamily="49" charset="-122"/>
              <a:ea typeface="黑体" panose="02010609060101010101" pitchFamily="49" charset="-122"/>
            </a:endParaRPr>
          </a:p>
          <a:p>
            <a:pPr marL="0" indent="0">
              <a:lnSpc>
                <a:spcPct val="150000"/>
              </a:lnSpc>
              <a:buNone/>
            </a:pPr>
            <a:r>
              <a:rPr lang="zh-CN" altLang="en-US" sz="1600" b="1" dirty="0">
                <a:latin typeface="黑体" panose="02010609060101010101" pitchFamily="49" charset="-122"/>
                <a:ea typeface="黑体" panose="02010609060101010101" pitchFamily="49" charset="-122"/>
              </a:rPr>
              <a:t>案例</a:t>
            </a:r>
            <a:r>
              <a:rPr lang="en-US" altLang="zh-CN" sz="1600" b="1" dirty="0">
                <a:latin typeface="黑体" panose="02010609060101010101" pitchFamily="49" charset="-122"/>
                <a:ea typeface="黑体" panose="02010609060101010101" pitchFamily="49" charset="-122"/>
              </a:rPr>
              <a:t>——</a:t>
            </a:r>
            <a:r>
              <a:rPr lang="zh-CN" altLang="en-US" sz="1600" b="1" dirty="0" smtClean="0">
                <a:latin typeface="黑体" panose="02010609060101010101" pitchFamily="49" charset="-122"/>
                <a:ea typeface="黑体" panose="02010609060101010101" pitchFamily="49" charset="-122"/>
              </a:rPr>
              <a:t>会计</a:t>
            </a:r>
            <a:r>
              <a:rPr lang="en-US" altLang="zh-CN" sz="1600" b="1" dirty="0" smtClean="0">
                <a:latin typeface="黑体" panose="02010609060101010101" pitchFamily="49" charset="-122"/>
                <a:ea typeface="黑体" panose="02010609060101010101" pitchFamily="49" charset="-122"/>
              </a:rPr>
              <a:t>8</a:t>
            </a:r>
            <a:r>
              <a:rPr lang="zh-CN" altLang="en-US" sz="1600" b="1" dirty="0" smtClean="0">
                <a:latin typeface="黑体" panose="02010609060101010101" pitchFamily="49" charset="-122"/>
                <a:ea typeface="黑体" panose="02010609060101010101" pitchFamily="49" charset="-122"/>
              </a:rPr>
              <a:t>年或</a:t>
            </a:r>
            <a:r>
              <a:rPr lang="en-US" altLang="zh-CN" sz="1600" b="1" dirty="0" smtClean="0">
                <a:latin typeface="黑体" panose="02010609060101010101" pitchFamily="49" charset="-122"/>
                <a:ea typeface="黑体" panose="02010609060101010101" pitchFamily="49" charset="-122"/>
              </a:rPr>
              <a:t>4</a:t>
            </a:r>
            <a:r>
              <a:rPr lang="zh-CN" altLang="en-US" sz="1600" b="1" dirty="0">
                <a:latin typeface="黑体" panose="02010609060101010101" pitchFamily="49" charset="-122"/>
                <a:ea typeface="黑体" panose="02010609060101010101" pitchFamily="49" charset="-122"/>
              </a:rPr>
              <a:t>年税务</a:t>
            </a:r>
            <a:r>
              <a:rPr lang="en-US" altLang="zh-CN" sz="1600" b="1" dirty="0">
                <a:latin typeface="黑体" panose="02010609060101010101" pitchFamily="49" charset="-122"/>
                <a:ea typeface="黑体" panose="02010609060101010101" pitchFamily="49" charset="-122"/>
              </a:rPr>
              <a:t>6</a:t>
            </a:r>
            <a:r>
              <a:rPr lang="zh-CN" altLang="en-US" sz="1600" b="1" dirty="0">
                <a:latin typeface="黑体" panose="02010609060101010101" pitchFamily="49" charset="-122"/>
                <a:ea typeface="黑体" panose="02010609060101010101" pitchFamily="49" charset="-122"/>
              </a:rPr>
              <a:t>年</a:t>
            </a:r>
            <a:r>
              <a:rPr lang="zh-CN" altLang="en-US" sz="1600" b="1" dirty="0" smtClean="0">
                <a:latin typeface="黑体" panose="02010609060101010101" pitchFamily="49" charset="-122"/>
                <a:ea typeface="黑体" panose="02010609060101010101" pitchFamily="49" charset="-122"/>
              </a:rPr>
              <a:t>折旧：</a:t>
            </a:r>
            <a:endParaRPr lang="en-US" altLang="zh-CN" sz="1600" b="1" dirty="0" smtClean="0">
              <a:latin typeface="黑体" panose="02010609060101010101" pitchFamily="49" charset="-122"/>
              <a:ea typeface="黑体" panose="02010609060101010101" pitchFamily="49" charset="-122"/>
            </a:endParaRPr>
          </a:p>
          <a:p>
            <a:pPr marL="0" indent="0">
              <a:lnSpc>
                <a:spcPct val="150000"/>
              </a:lnSpc>
              <a:buNone/>
            </a:pPr>
            <a:r>
              <a:rPr lang="zh-CN" altLang="en-US" sz="1600" dirty="0">
                <a:latin typeface="黑体" panose="02010609060101010101" pitchFamily="49" charset="-122"/>
                <a:ea typeface="黑体" panose="02010609060101010101" pitchFamily="49" charset="-122"/>
              </a:rPr>
              <a:t>　　结合上述例子，按本公告口径申报研发费用加计扣除时，若该设备</a:t>
            </a:r>
            <a:r>
              <a:rPr lang="en-US" altLang="zh-CN" sz="1600" dirty="0">
                <a:latin typeface="黑体" panose="02010609060101010101" pitchFamily="49" charset="-122"/>
                <a:ea typeface="黑体" panose="02010609060101010101" pitchFamily="49" charset="-122"/>
              </a:rPr>
              <a:t>6</a:t>
            </a:r>
            <a:r>
              <a:rPr lang="zh-CN" altLang="en-US" sz="1600" dirty="0">
                <a:latin typeface="黑体" panose="02010609060101010101" pitchFamily="49" charset="-122"/>
                <a:ea typeface="黑体" panose="02010609060101010101" pitchFamily="49" charset="-122"/>
              </a:rPr>
              <a:t>年内用途未发生变化，每年均符合加计扣除政策规定，则企业在</a:t>
            </a:r>
            <a:r>
              <a:rPr lang="en-US" altLang="zh-CN" sz="1600" dirty="0">
                <a:latin typeface="黑体" panose="02010609060101010101" pitchFamily="49" charset="-122"/>
                <a:ea typeface="黑体" panose="02010609060101010101" pitchFamily="49" charset="-122"/>
              </a:rPr>
              <a:t>6</a:t>
            </a:r>
            <a:r>
              <a:rPr lang="zh-CN" altLang="en-US" sz="1600" dirty="0">
                <a:latin typeface="黑体" panose="02010609060101010101" pitchFamily="49" charset="-122"/>
                <a:ea typeface="黑体" panose="02010609060101010101" pitchFamily="49" charset="-122"/>
              </a:rPr>
              <a:t>年内每年直接就其税前扣除“仪器、设备折旧费”</a:t>
            </a:r>
            <a:r>
              <a:rPr lang="en-US" altLang="zh-CN" sz="1600" dirty="0">
                <a:latin typeface="黑体" panose="02010609060101010101" pitchFamily="49" charset="-122"/>
                <a:ea typeface="黑体" panose="02010609060101010101" pitchFamily="49" charset="-122"/>
              </a:rPr>
              <a:t>200</a:t>
            </a:r>
            <a:r>
              <a:rPr lang="zh-CN" altLang="en-US" sz="1600" dirty="0">
                <a:latin typeface="黑体" panose="02010609060101010101" pitchFamily="49" charset="-122"/>
                <a:ea typeface="黑体" panose="02010609060101010101" pitchFamily="49" charset="-122"/>
              </a:rPr>
              <a:t>万元进行加计扣除</a:t>
            </a:r>
            <a:r>
              <a:rPr lang="en-US" altLang="zh-CN" sz="1600" dirty="0">
                <a:latin typeface="黑体" panose="02010609060101010101" pitchFamily="49" charset="-122"/>
                <a:ea typeface="黑体" panose="02010609060101010101" pitchFamily="49" charset="-122"/>
              </a:rPr>
              <a:t>100</a:t>
            </a:r>
            <a:r>
              <a:rPr lang="zh-CN" altLang="en-US" sz="1600" dirty="0">
                <a:latin typeface="黑体" panose="02010609060101010101" pitchFamily="49" charset="-122"/>
                <a:ea typeface="黑体" panose="02010609060101010101" pitchFamily="49" charset="-122"/>
              </a:rPr>
              <a:t>万元</a:t>
            </a:r>
            <a:r>
              <a:rPr lang="en-US" altLang="zh-CN" sz="1600" dirty="0">
                <a:latin typeface="黑体" panose="02010609060101010101" pitchFamily="49" charset="-122"/>
                <a:ea typeface="黑体" panose="02010609060101010101" pitchFamily="49" charset="-122"/>
              </a:rPr>
              <a:t>(200×50%=100)</a:t>
            </a:r>
            <a:r>
              <a:rPr lang="zh-CN" altLang="en-US" sz="1600" dirty="0">
                <a:latin typeface="黑体" panose="02010609060101010101" pitchFamily="49" charset="-122"/>
                <a:ea typeface="黑体" panose="02010609060101010101" pitchFamily="49" charset="-122"/>
              </a:rPr>
              <a:t>，不需比较会计、税收折旧孰小，也不需要根据会计折旧年限的变化而调整享受加计扣除的金额，计算方法大为简化。</a:t>
            </a:r>
            <a:endParaRPr lang="zh-CN" altLang="en-US" sz="1600" dirty="0">
              <a:latin typeface="黑体" panose="02010609060101010101" pitchFamily="49" charset="-122"/>
              <a:ea typeface="黑体" panose="02010609060101010101" pitchFamily="49" charset="-122"/>
            </a:endParaRPr>
          </a:p>
          <a:p>
            <a:endParaRPr lang="zh-CN" altLang="en-US" sz="400" dirty="0" smtClean="0"/>
          </a:p>
          <a:p>
            <a:pPr marL="0" indent="0">
              <a:buNone/>
            </a:pPr>
            <a:endParaRPr lang="zh-CN" altLang="en-US" sz="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594885" y="915566"/>
            <a:ext cx="7091915" cy="3639852"/>
          </a:xfrm>
        </p:spPr>
        <p:txBody>
          <a:bodyPr>
            <a:normAutofit/>
          </a:bodyPr>
          <a:lstStyle/>
          <a:p>
            <a:pPr>
              <a:lnSpc>
                <a:spcPct val="150000"/>
              </a:lnSpc>
            </a:pPr>
            <a:endParaRPr lang="zh-CN" altLang="en-US" sz="2000" dirty="0" smtClean="0">
              <a:latin typeface="黑体" panose="02010609060101010101" pitchFamily="49" charset="-122"/>
              <a:ea typeface="黑体" panose="02010609060101010101" pitchFamily="49" charset="-122"/>
            </a:endParaRPr>
          </a:p>
          <a:p>
            <a:pPr>
              <a:lnSpc>
                <a:spcPct val="150000"/>
              </a:lnSpc>
            </a:pPr>
            <a:r>
              <a:rPr lang="zh-CN" altLang="en-US" sz="1800" b="1" dirty="0" smtClean="0">
                <a:latin typeface="黑体" panose="02010609060101010101" pitchFamily="49" charset="-122"/>
                <a:ea typeface="黑体" panose="02010609060101010101" pitchFamily="49" charset="-122"/>
              </a:rPr>
              <a:t>重点：</a:t>
            </a:r>
            <a:endParaRPr lang="zh-CN" altLang="en-US" sz="1800" b="1" dirty="0" smtClean="0">
              <a:latin typeface="黑体" panose="02010609060101010101" pitchFamily="49" charset="-122"/>
              <a:ea typeface="黑体" panose="02010609060101010101" pitchFamily="49" charset="-122"/>
            </a:endParaRPr>
          </a:p>
          <a:p>
            <a:pPr marL="0" indent="0">
              <a:lnSpc>
                <a:spcPct val="150000"/>
              </a:lnSpc>
              <a:buNone/>
            </a:pPr>
            <a:r>
              <a:rPr lang="zh-CN" altLang="en-US" sz="1800" dirty="0" smtClean="0">
                <a:latin typeface="黑体" panose="02010609060101010101" pitchFamily="49" charset="-122"/>
                <a:ea typeface="黑体" panose="02010609060101010101" pitchFamily="49" charset="-122"/>
              </a:rPr>
              <a:t>（</a:t>
            </a:r>
            <a:r>
              <a:rPr lang="en-US" altLang="zh-CN" sz="1800" dirty="0" smtClean="0">
                <a:latin typeface="黑体" panose="02010609060101010101" pitchFamily="49" charset="-122"/>
                <a:ea typeface="黑体" panose="02010609060101010101" pitchFamily="49" charset="-122"/>
              </a:rPr>
              <a:t>3</a:t>
            </a:r>
            <a:r>
              <a:rPr lang="zh-CN" altLang="en-US" sz="1800" dirty="0" smtClean="0">
                <a:latin typeface="黑体" panose="02010609060101010101" pitchFamily="49" charset="-122"/>
                <a:ea typeface="黑体" panose="02010609060101010101" pitchFamily="49" charset="-122"/>
              </a:rPr>
              <a:t>）加计扣除不允许用于研发活动的房屋、建筑物的折旧费及研发设施改扩建、装修、修理的费用摊销计入研发费用享受加计扣除。</a:t>
            </a:r>
            <a:endParaRPr lang="zh-CN" altLang="en-US" sz="1800" dirty="0" smtClean="0">
              <a:latin typeface="黑体" panose="02010609060101010101" pitchFamily="49" charset="-122"/>
              <a:ea typeface="黑体" panose="02010609060101010101" pitchFamily="49" charset="-122"/>
            </a:endParaRPr>
          </a:p>
          <a:p>
            <a:endParaRPr lang="zh-CN" altLang="en-US" sz="2400" dirty="0" smtClean="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a:t>常见</a:t>
            </a:r>
            <a:r>
              <a:rPr lang="zh-CN" altLang="en-US" sz="2800" b="1" dirty="0" smtClean="0"/>
              <a:t>误区</a:t>
            </a:r>
            <a:endParaRPr lang="zh-CN" altLang="en-US" sz="2400" dirty="0"/>
          </a:p>
        </p:txBody>
      </p:sp>
      <p:sp>
        <p:nvSpPr>
          <p:cNvPr id="3" name="内容占位符 2"/>
          <p:cNvSpPr>
            <a:spLocks noGrp="1"/>
          </p:cNvSpPr>
          <p:nvPr>
            <p:ph idx="1"/>
          </p:nvPr>
        </p:nvSpPr>
        <p:spPr/>
        <p:txBody>
          <a:bodyPr/>
          <a:lstStyle/>
          <a:p>
            <a:endParaRPr lang="en-US" altLang="zh-CN" sz="1600" dirty="0" smtClean="0"/>
          </a:p>
          <a:p>
            <a:endParaRPr lang="en-US" altLang="zh-CN" sz="1600" dirty="0"/>
          </a:p>
          <a:p>
            <a:r>
              <a:rPr lang="en-US" altLang="zh-CN" sz="1600" dirty="0" smtClean="0"/>
              <a:t>A</a:t>
            </a:r>
            <a:r>
              <a:rPr lang="en-US" altLang="zh-CN" sz="1600" dirty="0"/>
              <a:t>.</a:t>
            </a:r>
            <a:r>
              <a:rPr lang="zh-CN" altLang="en-US" sz="1600" dirty="0"/>
              <a:t>研发设备和非研发设备的折旧费用</a:t>
            </a:r>
            <a:endParaRPr lang="zh-CN" altLang="en-US" sz="1600" dirty="0"/>
          </a:p>
          <a:p>
            <a:r>
              <a:rPr lang="en-US" altLang="zh-CN" sz="1600" dirty="0"/>
              <a:t>B.</a:t>
            </a:r>
            <a:r>
              <a:rPr lang="zh-CN" altLang="en-US" sz="1600" dirty="0"/>
              <a:t>非研发设备的折旧一般计入制造费用或期间费用， 而研发设备折旧要计入研发支出。</a:t>
            </a:r>
            <a:endParaRPr lang="zh-CN" altLang="en-US" sz="1600" dirty="0"/>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a:bodyPr>
          <a:lstStyle/>
          <a:p>
            <a:endParaRPr lang="zh-CN" altLang="en-US" sz="2400" dirty="0" smtClean="0"/>
          </a:p>
          <a:p>
            <a:endParaRPr lang="zh-CN" altLang="en-US" sz="2400" dirty="0" smtClean="0"/>
          </a:p>
          <a:p>
            <a:pPr marL="0" indent="0">
              <a:buNone/>
            </a:pPr>
            <a:endParaRPr lang="zh-CN" altLang="en-US" sz="2400" dirty="0"/>
          </a:p>
        </p:txBody>
      </p:sp>
      <p:graphicFrame>
        <p:nvGraphicFramePr>
          <p:cNvPr id="4" name="表格 3"/>
          <p:cNvGraphicFramePr>
            <a:graphicFrameLocks noGrp="1"/>
          </p:cNvGraphicFramePr>
          <p:nvPr/>
        </p:nvGraphicFramePr>
        <p:xfrm>
          <a:off x="1475656" y="1059582"/>
          <a:ext cx="6696744" cy="1700213"/>
        </p:xfrm>
        <a:graphic>
          <a:graphicData uri="http://schemas.openxmlformats.org/drawingml/2006/table">
            <a:tbl>
              <a:tblPr firstRow="1" firstCol="1" bandRow="1">
                <a:tableStyleId>{5C22544A-7EE6-4342-B048-85BDC9FD1C3A}</a:tableStyleId>
              </a:tblPr>
              <a:tblGrid>
                <a:gridCol w="1801750"/>
                <a:gridCol w="4894994"/>
              </a:tblGrid>
              <a:tr h="328613">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项目</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加计扣除口径</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1371600">
                <a:tc>
                  <a:txBody>
                    <a:bodyPr/>
                    <a:lstStyle/>
                    <a:p>
                      <a:pPr algn="ctr">
                        <a:spcAft>
                          <a:spcPts val="0"/>
                        </a:spcAft>
                      </a:pPr>
                      <a:r>
                        <a:rPr lang="zh-CN" sz="1600" kern="100" dirty="0">
                          <a:effectLst/>
                          <a:latin typeface="黑体" panose="02010609060101010101" pitchFamily="49" charset="-122"/>
                          <a:ea typeface="黑体" panose="02010609060101010101" pitchFamily="49" charset="-122"/>
                        </a:rPr>
                        <a:t>无形资产摊销</a:t>
                      </a:r>
                      <a:endParaRPr lang="zh-CN" sz="16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endParaRPr lang="en-US" altLang="zh-CN" sz="1600" kern="100" dirty="0" smtClean="0">
                        <a:effectLst/>
                        <a:latin typeface="黑体" panose="02010609060101010101" pitchFamily="49" charset="-122"/>
                        <a:ea typeface="黑体" panose="02010609060101010101" pitchFamily="49" charset="-122"/>
                      </a:endParaRPr>
                    </a:p>
                    <a:p>
                      <a:pPr algn="just">
                        <a:spcAft>
                          <a:spcPts val="0"/>
                        </a:spcAft>
                      </a:pPr>
                      <a:endParaRPr lang="en-US" altLang="zh-CN" sz="1600" kern="100" dirty="0" smtClean="0">
                        <a:effectLst/>
                        <a:latin typeface="黑体" panose="02010609060101010101" pitchFamily="49" charset="-122"/>
                        <a:ea typeface="黑体" panose="02010609060101010101" pitchFamily="49" charset="-122"/>
                      </a:endParaRPr>
                    </a:p>
                    <a:p>
                      <a:pPr algn="just">
                        <a:spcAft>
                          <a:spcPts val="0"/>
                        </a:spcAft>
                      </a:pPr>
                      <a:r>
                        <a:rPr lang="zh-CN" sz="1600" kern="100" dirty="0" smtClean="0">
                          <a:effectLst/>
                          <a:latin typeface="黑体" panose="02010609060101010101" pitchFamily="49" charset="-122"/>
                          <a:ea typeface="黑体" panose="02010609060101010101" pitchFamily="49" charset="-122"/>
                        </a:rPr>
                        <a:t>用于</a:t>
                      </a:r>
                      <a:r>
                        <a:rPr lang="zh-CN" sz="1600" kern="100" dirty="0">
                          <a:effectLst/>
                          <a:latin typeface="黑体" panose="02010609060101010101" pitchFamily="49" charset="-122"/>
                          <a:ea typeface="黑体" panose="02010609060101010101" pitchFamily="49" charset="-122"/>
                        </a:rPr>
                        <a:t>研发活动的软件、专利权、非专利技术（包括许可证、专有技术、设计和计算方法等）的摊销费用。</a:t>
                      </a:r>
                      <a:endParaRPr lang="zh-CN" sz="16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smtClean="0"/>
              <a:t>常见误区</a:t>
            </a:r>
            <a:endParaRPr lang="zh-CN" altLang="en-US" sz="2800" b="1" dirty="0"/>
          </a:p>
        </p:txBody>
      </p:sp>
      <p:sp>
        <p:nvSpPr>
          <p:cNvPr id="3" name="内容占位符 2"/>
          <p:cNvSpPr>
            <a:spLocks noGrp="1"/>
          </p:cNvSpPr>
          <p:nvPr>
            <p:ph idx="1"/>
          </p:nvPr>
        </p:nvSpPr>
        <p:spPr/>
        <p:txBody>
          <a:bodyPr/>
          <a:lstStyle/>
          <a:p>
            <a:endParaRPr lang="en-US" altLang="zh-CN" sz="1600" dirty="0" smtClean="0"/>
          </a:p>
          <a:p>
            <a:endParaRPr lang="en-US" altLang="zh-CN" sz="1600" dirty="0"/>
          </a:p>
          <a:p>
            <a:r>
              <a:rPr lang="en-US" altLang="zh-CN" sz="1600" dirty="0" smtClean="0"/>
              <a:t>A.</a:t>
            </a:r>
            <a:r>
              <a:rPr lang="zh-CN" altLang="en-US" sz="1600" dirty="0" smtClean="0"/>
              <a:t>一项具体的无形资产却摊销到几个关联度不高的研发项目。</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graphicFrame>
        <p:nvGraphicFramePr>
          <p:cNvPr id="7" name="表格 6"/>
          <p:cNvGraphicFramePr>
            <a:graphicFrameLocks noGrp="1"/>
          </p:cNvGraphicFramePr>
          <p:nvPr/>
        </p:nvGraphicFramePr>
        <p:xfrm>
          <a:off x="1403648" y="987574"/>
          <a:ext cx="7056784" cy="3027784"/>
        </p:xfrm>
        <a:graphic>
          <a:graphicData uri="http://schemas.openxmlformats.org/drawingml/2006/table">
            <a:tbl>
              <a:tblPr firstRow="1" firstCol="1" bandRow="1">
                <a:tableStyleId>{5C22544A-7EE6-4342-B048-85BDC9FD1C3A}</a:tableStyleId>
              </a:tblPr>
              <a:tblGrid>
                <a:gridCol w="1680186"/>
                <a:gridCol w="5376598"/>
              </a:tblGrid>
              <a:tr h="548640">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项目</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加计扣除口径</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1107544">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设计费</a:t>
                      </a:r>
                      <a:r>
                        <a:rPr lang="en-US" sz="1800" kern="100" dirty="0">
                          <a:effectLst/>
                          <a:latin typeface="黑体" panose="02010609060101010101" pitchFamily="49" charset="-122"/>
                          <a:ea typeface="黑体" panose="02010609060101010101" pitchFamily="49" charset="-122"/>
                        </a:rPr>
                        <a:t> </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rowSpan="2">
                  <a:txBody>
                    <a:bodyPr/>
                    <a:lstStyle/>
                    <a:p>
                      <a:pPr algn="just">
                        <a:spcAft>
                          <a:spcPts val="0"/>
                        </a:spcAft>
                      </a:pPr>
                      <a:r>
                        <a:rPr lang="en-US" sz="1800" kern="100" dirty="0">
                          <a:effectLst/>
                          <a:latin typeface="黑体" panose="02010609060101010101" pitchFamily="49" charset="-122"/>
                          <a:ea typeface="黑体" panose="02010609060101010101" pitchFamily="49" charset="-122"/>
                        </a:rPr>
                        <a:t>    </a:t>
                      </a:r>
                      <a:r>
                        <a:rPr lang="zh-CN" sz="1800" kern="100" dirty="0">
                          <a:effectLst/>
                          <a:latin typeface="黑体" panose="02010609060101010101" pitchFamily="49" charset="-122"/>
                          <a:ea typeface="黑体" panose="02010609060101010101" pitchFamily="49" charset="-122"/>
                        </a:rPr>
                        <a:t>企业在新产品设计、新工艺规程制定、新药研制的临床试验、勘探开发技术的现场试验过程中发生的与开展该项活动有关的各类费用。</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1371600">
                <a:tc>
                  <a:txBody>
                    <a:bodyPr/>
                    <a:lstStyle/>
                    <a:p>
                      <a:pPr algn="ctr">
                        <a:spcAft>
                          <a:spcPts val="0"/>
                        </a:spcAft>
                      </a:pPr>
                      <a:r>
                        <a:rPr lang="zh-CN" sz="1800" kern="100" dirty="0">
                          <a:effectLst/>
                          <a:latin typeface="黑体" panose="02010609060101010101" pitchFamily="49" charset="-122"/>
                          <a:ea typeface="黑体" panose="02010609060101010101" pitchFamily="49" charset="-122"/>
                        </a:rPr>
                        <a:t>试验费用</a:t>
                      </a:r>
                      <a:r>
                        <a:rPr lang="en-US" sz="1800" kern="100" dirty="0">
                          <a:effectLst/>
                          <a:latin typeface="黑体" panose="02010609060101010101" pitchFamily="49" charset="-122"/>
                          <a:ea typeface="黑体" panose="02010609060101010101" pitchFamily="49" charset="-122"/>
                        </a:rPr>
                        <a:t> </a:t>
                      </a:r>
                      <a:endParaRPr lang="zh-CN" sz="1800" kern="100" dirty="0">
                        <a:effectLst/>
                        <a:latin typeface="黑体" panose="02010609060101010101" pitchFamily="49" charset="-122"/>
                        <a:ea typeface="黑体" panose="02010609060101010101" pitchFamily="49" charset="-122"/>
                      </a:endParaRPr>
                    </a:p>
                    <a:p>
                      <a:pPr algn="just">
                        <a:spcAft>
                          <a:spcPts val="0"/>
                        </a:spcAft>
                      </a:pPr>
                      <a:r>
                        <a:rPr lang="en-US" sz="1800" kern="100" dirty="0">
                          <a:effectLst/>
                          <a:latin typeface="黑体" panose="02010609060101010101" pitchFamily="49" charset="-122"/>
                          <a:ea typeface="黑体" panose="02010609060101010101" pitchFamily="49" charset="-122"/>
                        </a:rPr>
                        <a:t> </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vMerge="1">
                  <a:tcPr/>
                </a:tc>
              </a:tr>
            </a:tbl>
          </a:graphicData>
        </a:graphic>
      </p:graphicFrame>
      <p:sp>
        <p:nvSpPr>
          <p:cNvPr id="9" name="Rectangle 4"/>
          <p:cNvSpPr>
            <a:spLocks noChangeArrowheads="1"/>
          </p:cNvSpPr>
          <p:nvPr/>
        </p:nvSpPr>
        <p:spPr bwMode="auto">
          <a:xfrm>
            <a:off x="1703390" y="132147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常见误区</a:t>
            </a:r>
            <a:endParaRPr lang="zh-CN" altLang="en-US" sz="2800" b="1" dirty="0"/>
          </a:p>
        </p:txBody>
      </p:sp>
      <p:sp>
        <p:nvSpPr>
          <p:cNvPr id="3" name="内容占位符 2"/>
          <p:cNvSpPr>
            <a:spLocks noGrp="1"/>
          </p:cNvSpPr>
          <p:nvPr>
            <p:ph idx="1"/>
          </p:nvPr>
        </p:nvSpPr>
        <p:spPr>
          <a:xfrm>
            <a:off x="1619672" y="1083469"/>
            <a:ext cx="7218917" cy="3000449"/>
          </a:xfrm>
        </p:spPr>
        <p:txBody>
          <a:bodyPr>
            <a:normAutofit/>
          </a:bodyPr>
          <a:lstStyle/>
          <a:p>
            <a:pPr>
              <a:lnSpc>
                <a:spcPct val="150000"/>
              </a:lnSpc>
            </a:pPr>
            <a:r>
              <a:rPr lang="zh-CN" altLang="en-US" sz="1800" dirty="0" smtClean="0">
                <a:latin typeface="黑体" panose="02010609060101010101" pitchFamily="49" charset="-122"/>
                <a:ea typeface="黑体" panose="02010609060101010101" pitchFamily="49" charset="-122"/>
              </a:rPr>
              <a:t>重点：</a:t>
            </a:r>
            <a:endParaRPr lang="zh-CN" altLang="en-US" sz="1800" dirty="0" smtClean="0">
              <a:latin typeface="黑体" panose="02010609060101010101" pitchFamily="49" charset="-122"/>
              <a:ea typeface="黑体" panose="02010609060101010101" pitchFamily="49" charset="-122"/>
            </a:endParaRPr>
          </a:p>
          <a:p>
            <a:pPr marL="0" indent="0">
              <a:lnSpc>
                <a:spcPct val="150000"/>
              </a:lnSpc>
              <a:buNone/>
            </a:pPr>
            <a:r>
              <a:rPr lang="en-US" altLang="zh-CN" sz="1800" dirty="0" smtClean="0">
                <a:latin typeface="黑体" panose="02010609060101010101" pitchFamily="49" charset="-122"/>
                <a:ea typeface="黑体" panose="02010609060101010101" pitchFamily="49" charset="-122"/>
              </a:rPr>
              <a:t>1</a:t>
            </a:r>
            <a:r>
              <a:rPr lang="zh-CN" altLang="en-US" sz="1800" dirty="0" smtClean="0">
                <a:latin typeface="黑体" panose="02010609060101010101" pitchFamily="49" charset="-122"/>
                <a:ea typeface="黑体" panose="02010609060101010101" pitchFamily="49" charset="-122"/>
              </a:rPr>
              <a:t>、</a:t>
            </a:r>
            <a:r>
              <a:rPr lang="zh-CN" altLang="en-US" sz="1800" b="1" dirty="0" smtClean="0">
                <a:solidFill>
                  <a:srgbClr val="FF0000"/>
                </a:solidFill>
                <a:latin typeface="黑体" panose="02010609060101010101" pitchFamily="49" charset="-122"/>
                <a:ea typeface="黑体" panose="02010609060101010101" pitchFamily="49" charset="-122"/>
              </a:rPr>
              <a:t>创意设计活动</a:t>
            </a:r>
            <a:r>
              <a:rPr lang="zh-CN" altLang="en-US" sz="1800" dirty="0" smtClean="0">
                <a:latin typeface="黑体" panose="02010609060101010101" pitchFamily="49" charset="-122"/>
                <a:ea typeface="黑体" panose="02010609060101010101" pitchFamily="49" charset="-122"/>
              </a:rPr>
              <a:t>，指多媒体软件、动漫游戏软件开发，数字动漫、游戏设计制作；房屋建筑工程设计（绿色建筑评价标准为三星）、风景园林工程专项设计；工业设计、多媒体设计、动漫及衍生产品设计、模型设计等。</a:t>
            </a:r>
            <a:endParaRPr lang="en-US" altLang="zh-CN" sz="1800" dirty="0" smtClean="0">
              <a:latin typeface="黑体" panose="02010609060101010101" pitchFamily="49" charset="-122"/>
              <a:ea typeface="黑体" panose="02010609060101010101" pitchFamily="49" charset="-122"/>
            </a:endParaRPr>
          </a:p>
          <a:p>
            <a:pPr marL="0" indent="0">
              <a:lnSpc>
                <a:spcPct val="150000"/>
              </a:lnSpc>
              <a:buNone/>
            </a:pPr>
            <a:r>
              <a:rPr lang="en-US" altLang="zh-CN" sz="1800" dirty="0" smtClean="0">
                <a:latin typeface="黑体" panose="02010609060101010101" pitchFamily="49" charset="-122"/>
                <a:ea typeface="黑体" panose="02010609060101010101" pitchFamily="49" charset="-122"/>
              </a:rPr>
              <a:t>2</a:t>
            </a:r>
            <a:r>
              <a:rPr lang="zh-CN" altLang="en-US" sz="1800" dirty="0" smtClean="0">
                <a:latin typeface="黑体" panose="02010609060101010101" pitchFamily="49" charset="-122"/>
                <a:ea typeface="黑体" panose="02010609060101010101" pitchFamily="49" charset="-122"/>
              </a:rPr>
              <a:t>、试验费用采用正列举形式，“田间试验费”能否计入研发费不明确。</a:t>
            </a:r>
            <a:endParaRPr lang="zh-CN" altLang="en-US" sz="1800" dirty="0" smtClean="0">
              <a:latin typeface="黑体" panose="02010609060101010101" pitchFamily="49" charset="-122"/>
              <a:ea typeface="黑体" panose="02010609060101010101" pitchFamily="49" charset="-122"/>
            </a:endParaRPr>
          </a:p>
          <a:p>
            <a:endParaRPr lang="zh-CN" altLang="en-US" sz="2400" dirty="0" smtClean="0"/>
          </a:p>
          <a:p>
            <a:pPr marL="0" indent="0">
              <a:buNone/>
            </a:pPr>
            <a:endParaRPr lang="zh-CN" alt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a:t>常见误区</a:t>
            </a:r>
            <a:endParaRPr lang="zh-CN" altLang="en-US" sz="2400" dirty="0"/>
          </a:p>
        </p:txBody>
      </p:sp>
      <p:sp>
        <p:nvSpPr>
          <p:cNvPr id="3" name="内容占位符 2"/>
          <p:cNvSpPr>
            <a:spLocks noGrp="1"/>
          </p:cNvSpPr>
          <p:nvPr>
            <p:ph idx="1"/>
          </p:nvPr>
        </p:nvSpPr>
        <p:spPr/>
        <p:txBody>
          <a:bodyPr/>
          <a:lstStyle/>
          <a:p>
            <a:endParaRPr lang="en-US" altLang="zh-CN" sz="1600" dirty="0" smtClean="0"/>
          </a:p>
          <a:p>
            <a:endParaRPr lang="en-US" altLang="zh-CN" sz="1600" dirty="0">
              <a:latin typeface="微软雅黑" panose="020B0503020204020204" pitchFamily="34" charset="-122"/>
              <a:ea typeface="微软雅黑" panose="020B0503020204020204" pitchFamily="34" charset="-122"/>
            </a:endParaRPr>
          </a:p>
          <a:p>
            <a:r>
              <a:rPr lang="en-US" altLang="zh-CN" sz="1600" dirty="0" smtClean="0">
                <a:latin typeface="微软雅黑" panose="020B0503020204020204" pitchFamily="34" charset="-122"/>
                <a:ea typeface="微软雅黑" panose="020B0503020204020204" pitchFamily="34" charset="-122"/>
              </a:rPr>
              <a:t>A.</a:t>
            </a:r>
            <a:r>
              <a:rPr lang="zh-CN" altLang="en-US" sz="1600" dirty="0" smtClean="0">
                <a:latin typeface="微软雅黑" panose="020B0503020204020204" pitchFamily="34" charset="-122"/>
                <a:ea typeface="微软雅黑" panose="020B0503020204020204" pitchFamily="34" charset="-122"/>
              </a:rPr>
              <a:t>概念不清，将委外研发全额计入设计费科目。</a:t>
            </a:r>
            <a:endParaRPr lang="en-US" altLang="zh-CN" sz="1600" dirty="0" smtClean="0">
              <a:latin typeface="微软雅黑" panose="020B0503020204020204" pitchFamily="34" charset="-122"/>
              <a:ea typeface="微软雅黑" panose="020B0503020204020204" pitchFamily="34" charset="-122"/>
            </a:endParaRPr>
          </a:p>
          <a:p>
            <a:r>
              <a:rPr lang="zh-CN" altLang="en-US" sz="1600" dirty="0" smtClean="0">
                <a:latin typeface="微软雅黑" panose="020B0503020204020204" pitchFamily="34" charset="-122"/>
                <a:ea typeface="微软雅黑" panose="020B0503020204020204" pitchFamily="34" charset="-122"/>
              </a:rPr>
              <a:t>支出内容与其他费用科目存在重合。</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547664" y="3759883"/>
            <a:ext cx="7272808" cy="1285727"/>
          </a:xfrm>
        </p:spPr>
        <p:txBody>
          <a:bodyPr>
            <a:normAutofit/>
          </a:bodyPr>
          <a:lstStyle/>
          <a:p>
            <a:r>
              <a:rPr lang="zh-CN" altLang="en-US" sz="1800" b="1" dirty="0" smtClean="0">
                <a:latin typeface="黑体" panose="02010609060101010101" pitchFamily="49" charset="-122"/>
                <a:ea typeface="黑体" panose="02010609060101010101" pitchFamily="49" charset="-122"/>
              </a:rPr>
              <a:t>重点：</a:t>
            </a:r>
            <a:endParaRPr lang="zh-CN" altLang="en-US" sz="1800" b="1" dirty="0" smtClean="0">
              <a:latin typeface="黑体" panose="02010609060101010101" pitchFamily="49" charset="-122"/>
              <a:ea typeface="黑体" panose="02010609060101010101" pitchFamily="49" charset="-122"/>
            </a:endParaRPr>
          </a:p>
          <a:p>
            <a:pPr marL="0" indent="0">
              <a:buNone/>
            </a:pPr>
            <a:r>
              <a:rPr lang="zh-CN" altLang="en-US" sz="1800" dirty="0" smtClean="0">
                <a:latin typeface="黑体" panose="02010609060101010101" pitchFamily="49" charset="-122"/>
                <a:ea typeface="黑体" panose="02010609060101010101" pitchFamily="49" charset="-122"/>
              </a:rPr>
              <a:t>高新认定中允许将装备调试费用计入研发费用，而加计扣除中</a:t>
            </a:r>
            <a:r>
              <a:rPr lang="zh-CN" altLang="en-US" sz="1800" b="1" dirty="0" smtClean="0">
                <a:solidFill>
                  <a:srgbClr val="FF0000"/>
                </a:solidFill>
                <a:latin typeface="黑体" panose="02010609060101010101" pitchFamily="49" charset="-122"/>
                <a:ea typeface="黑体" panose="02010609060101010101" pitchFamily="49" charset="-122"/>
              </a:rPr>
              <a:t>未明确</a:t>
            </a:r>
            <a:r>
              <a:rPr lang="zh-CN" altLang="en-US" sz="1800" dirty="0" smtClean="0">
                <a:latin typeface="黑体" panose="02010609060101010101" pitchFamily="49" charset="-122"/>
                <a:ea typeface="黑体" panose="02010609060101010101" pitchFamily="49" charset="-122"/>
              </a:rPr>
              <a:t>。</a:t>
            </a:r>
            <a:endParaRPr lang="zh-CN" altLang="en-US" sz="1800" dirty="0">
              <a:latin typeface="黑体" panose="02010609060101010101" pitchFamily="49" charset="-122"/>
              <a:ea typeface="黑体" panose="02010609060101010101" pitchFamily="49" charset="-122"/>
            </a:endParaRPr>
          </a:p>
        </p:txBody>
      </p:sp>
      <p:graphicFrame>
        <p:nvGraphicFramePr>
          <p:cNvPr id="7" name="表格 6"/>
          <p:cNvGraphicFramePr>
            <a:graphicFrameLocks noGrp="1"/>
          </p:cNvGraphicFramePr>
          <p:nvPr/>
        </p:nvGraphicFramePr>
        <p:xfrm>
          <a:off x="1507803" y="843558"/>
          <a:ext cx="7240661" cy="2698616"/>
        </p:xfrm>
        <a:graphic>
          <a:graphicData uri="http://schemas.openxmlformats.org/drawingml/2006/table">
            <a:tbl>
              <a:tblPr firstRow="1" firstCol="1" bandRow="1">
                <a:tableStyleId>{5C22544A-7EE6-4342-B048-85BDC9FD1C3A}</a:tableStyleId>
              </a:tblPr>
              <a:tblGrid>
                <a:gridCol w="996749"/>
                <a:gridCol w="4262976"/>
                <a:gridCol w="1980936"/>
              </a:tblGrid>
              <a:tr h="504056">
                <a:tc>
                  <a:txBody>
                    <a:bodyPr/>
                    <a:lstStyle/>
                    <a:p>
                      <a:pPr algn="just">
                        <a:spcAft>
                          <a:spcPts val="0"/>
                        </a:spcAft>
                      </a:pPr>
                      <a:r>
                        <a:rPr lang="zh-CN" sz="1800" kern="100" dirty="0">
                          <a:effectLst/>
                          <a:latin typeface="黑体" panose="02010609060101010101" pitchFamily="49" charset="-122"/>
                          <a:ea typeface="黑体" panose="02010609060101010101" pitchFamily="49" charset="-122"/>
                        </a:rPr>
                        <a:t>项目</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zh-CN" sz="1800" kern="100" dirty="0">
                          <a:effectLst/>
                          <a:latin typeface="黑体" panose="02010609060101010101" pitchFamily="49" charset="-122"/>
                          <a:ea typeface="黑体" panose="02010609060101010101" pitchFamily="49" charset="-122"/>
                        </a:rPr>
                        <a:t>高企认定口径</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zh-CN" sz="1800" kern="100">
                          <a:effectLst/>
                          <a:latin typeface="黑体" panose="02010609060101010101" pitchFamily="49" charset="-122"/>
                          <a:ea typeface="黑体" panose="02010609060101010101" pitchFamily="49" charset="-122"/>
                        </a:rPr>
                        <a:t>加计扣除口径</a:t>
                      </a:r>
                      <a:endParaRPr lang="zh-CN" sz="1800" kern="10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2194560">
                <a:tc>
                  <a:txBody>
                    <a:bodyPr/>
                    <a:lstStyle/>
                    <a:p>
                      <a:pPr algn="just">
                        <a:spcAft>
                          <a:spcPts val="0"/>
                        </a:spcAft>
                      </a:pPr>
                      <a:r>
                        <a:rPr lang="zh-CN" sz="1800" kern="100" dirty="0">
                          <a:effectLst/>
                          <a:latin typeface="黑体" panose="02010609060101010101" pitchFamily="49" charset="-122"/>
                          <a:ea typeface="黑体" panose="02010609060101010101" pitchFamily="49" charset="-122"/>
                        </a:rPr>
                        <a:t>装备调试费用</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en-US" sz="1800" kern="100" dirty="0">
                          <a:effectLst/>
                          <a:latin typeface="黑体" panose="02010609060101010101" pitchFamily="49" charset="-122"/>
                          <a:ea typeface="黑体" panose="02010609060101010101" pitchFamily="49" charset="-122"/>
                        </a:rPr>
                        <a:t>   </a:t>
                      </a:r>
                      <a:r>
                        <a:rPr lang="zh-CN" sz="1800" kern="100" dirty="0">
                          <a:effectLst/>
                          <a:latin typeface="黑体" panose="02010609060101010101" pitchFamily="49" charset="-122"/>
                          <a:ea typeface="黑体" panose="02010609060101010101" pitchFamily="49" charset="-122"/>
                        </a:rPr>
                        <a:t>工装准备过程中研究开发活动所发生的费用，包括研制特殊、专用的生产机器，改变生产和质量控制程序，或制定新方法及标准等活动所发生的费用。</a:t>
                      </a:r>
                      <a:endParaRPr lang="zh-CN" sz="1800" kern="100" dirty="0">
                        <a:effectLst/>
                        <a:latin typeface="黑体" panose="02010609060101010101" pitchFamily="49" charset="-122"/>
                        <a:ea typeface="黑体" panose="02010609060101010101" pitchFamily="49" charset="-122"/>
                      </a:endParaRPr>
                    </a:p>
                    <a:p>
                      <a:pPr algn="just">
                        <a:spcAft>
                          <a:spcPts val="0"/>
                        </a:spcAft>
                      </a:pPr>
                      <a:r>
                        <a:rPr lang="zh-CN" sz="1800" kern="100" dirty="0">
                          <a:effectLst/>
                          <a:latin typeface="黑体" panose="02010609060101010101" pitchFamily="49" charset="-122"/>
                          <a:ea typeface="黑体" panose="02010609060101010101" pitchFamily="49" charset="-122"/>
                        </a:rPr>
                        <a:t>为大规模批量化和商业化生产所进行的常规性工装准备和工业工程发生的费用不能计入归集范围。</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tc>
                <a:tc>
                  <a:txBody>
                    <a:bodyPr/>
                    <a:lstStyle/>
                    <a:p>
                      <a:pPr algn="ctr"/>
                      <a:r>
                        <a:rPr lang="en-US" altLang="zh-CN" sz="1800" kern="100" dirty="0" smtClean="0">
                          <a:effectLst/>
                          <a:latin typeface="黑体" panose="02010609060101010101" pitchFamily="49" charset="-122"/>
                          <a:ea typeface="黑体" panose="02010609060101010101" pitchFamily="49" charset="-122"/>
                          <a:cs typeface="Times New Roman" panose="02020603050405020304"/>
                        </a:rPr>
                        <a:t>——</a:t>
                      </a:r>
                      <a:endParaRPr lang="zh-CN" sz="18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bl>
          </a:graphicData>
        </a:graphic>
      </p:graphicFrame>
      <p:sp>
        <p:nvSpPr>
          <p:cNvPr id="9" name="Rectangle 4"/>
          <p:cNvSpPr>
            <a:spLocks noChangeArrowheads="1"/>
          </p:cNvSpPr>
          <p:nvPr/>
        </p:nvSpPr>
        <p:spPr bwMode="auto">
          <a:xfrm>
            <a:off x="1703388" y="1383032"/>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dirty="0" smtClean="0">
                <a:ln>
                  <a:noFill/>
                </a:ln>
                <a:solidFill>
                  <a:schemeClr val="tx1"/>
                </a:solidFill>
                <a:effectLst/>
                <a:latin typeface="Calibri" panose="020F0502020204030204" charset="0"/>
                <a:ea typeface="宋体" panose="02010600030101010101" pitchFamily="2" charset="-122"/>
                <a:cs typeface="Times New Roman" panose="02020603050405020304" pitchFamily="18" charset="0"/>
              </a:rPr>
              <a:t> </a:t>
            </a:r>
            <a:endParaRPr kumimoji="0" lang="zh-CN" altLang="en-US"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smtClean="0"/>
              <a:t>常见误区</a:t>
            </a:r>
            <a:endParaRPr lang="zh-CN" altLang="en-US" sz="2800" b="1" dirty="0"/>
          </a:p>
        </p:txBody>
      </p:sp>
      <p:sp>
        <p:nvSpPr>
          <p:cNvPr id="3" name="内容占位符 2"/>
          <p:cNvSpPr>
            <a:spLocks noGrp="1"/>
          </p:cNvSpPr>
          <p:nvPr>
            <p:ph idx="1"/>
          </p:nvPr>
        </p:nvSpPr>
        <p:spPr/>
        <p:txBody>
          <a:bodyPr/>
          <a:lstStyle/>
          <a:p>
            <a:endParaRPr lang="en-US" altLang="zh-CN" sz="1600" dirty="0" smtClean="0"/>
          </a:p>
          <a:p>
            <a:endParaRPr lang="en-US" altLang="zh-CN" sz="1600" dirty="0"/>
          </a:p>
          <a:p>
            <a:r>
              <a:rPr lang="en-US" altLang="zh-CN" sz="1600" dirty="0" smtClean="0"/>
              <a:t>A.</a:t>
            </a:r>
            <a:r>
              <a:rPr lang="zh-CN" altLang="en-US" sz="1600" dirty="0" smtClean="0"/>
              <a:t>未能准确区分研发试验与规模批量化生产之间的界限，随意计入一定比例的支出。</a:t>
            </a:r>
            <a:endParaRPr lang="en-US" altLang="zh-CN" sz="1600" dirty="0" smtClean="0"/>
          </a:p>
          <a:p>
            <a:r>
              <a:rPr lang="zh-CN" altLang="en-US" sz="1600" dirty="0" smtClean="0"/>
              <a:t>新药研制的临床试验费包含在委托外部机构申报新药批件的打包合同中，无法区分。</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35696" y="267494"/>
            <a:ext cx="6876982" cy="533400"/>
          </a:xfrm>
        </p:spPr>
        <p:txBody>
          <a:bodyPr>
            <a:normAutofit/>
          </a:bodyPr>
          <a:lstStyle/>
          <a:p>
            <a:r>
              <a:rPr lang="zh-CN" altLang="en-US" sz="2700" b="1" dirty="0" smtClean="0">
                <a:hlinkClick r:id="rId1" action="ppaction://hlinkfile"/>
              </a:rPr>
              <a:t>文化创意企业研发举例</a:t>
            </a:r>
            <a:endParaRPr lang="zh-CN" altLang="en-US" sz="2700" b="1" dirty="0"/>
          </a:p>
        </p:txBody>
      </p:sp>
      <p:sp>
        <p:nvSpPr>
          <p:cNvPr id="3" name="TextBox 2"/>
          <p:cNvSpPr txBox="1"/>
          <p:nvPr/>
        </p:nvSpPr>
        <p:spPr>
          <a:xfrm>
            <a:off x="1475656" y="915566"/>
            <a:ext cx="6912768" cy="2862322"/>
          </a:xfrm>
          <a:prstGeom prst="rect">
            <a:avLst/>
          </a:prstGeom>
          <a:noFill/>
        </p:spPr>
        <p:txBody>
          <a:bodyPr wrap="square" rtlCol="0">
            <a:spAutoFit/>
          </a:bodyPr>
          <a:lstStyle/>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smtClean="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smtClean="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zh-CN" altLang="en-US" sz="2000" dirty="0">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nvGraphicFramePr>
        <p:xfrm>
          <a:off x="1763688" y="881352"/>
          <a:ext cx="6552728" cy="3346582"/>
        </p:xfrm>
        <a:graphic>
          <a:graphicData uri="http://schemas.openxmlformats.org/drawingml/2006/table">
            <a:tbl>
              <a:tblPr>
                <a:tableStyleId>{5C22544A-7EE6-4342-B048-85BDC9FD1C3A}</a:tableStyleId>
              </a:tblPr>
              <a:tblGrid>
                <a:gridCol w="2952328"/>
                <a:gridCol w="3600400"/>
              </a:tblGrid>
              <a:tr h="666840">
                <a:tc>
                  <a:txBody>
                    <a:bodyPr/>
                    <a:lstStyle/>
                    <a:p>
                      <a:pPr algn="l" fontAlgn="ctr">
                        <a:spcAft>
                          <a:spcPts val="0"/>
                        </a:spcAft>
                      </a:pPr>
                      <a:r>
                        <a:rPr lang="zh-CN" sz="1400" kern="0" dirty="0">
                          <a:effectLst/>
                          <a:latin typeface="+mj-ea"/>
                          <a:ea typeface="+mj-ea"/>
                        </a:rPr>
                        <a:t>杭州万事利丝绸文化股份有限公司</a:t>
                      </a:r>
                      <a:endParaRPr lang="zh-CN" sz="1600" kern="100" dirty="0">
                        <a:effectLst/>
                        <a:latin typeface="+mj-ea"/>
                        <a:ea typeface="+mj-ea"/>
                        <a:cs typeface="Times New Roman" panose="02020603050405020304"/>
                      </a:endParaRPr>
                    </a:p>
                  </a:txBody>
                  <a:tcPr marL="9525" marR="9525" marT="9525" marB="9525" anchor="ctr"/>
                </a:tc>
                <a:tc>
                  <a:txBody>
                    <a:bodyPr/>
                    <a:lstStyle/>
                    <a:p>
                      <a:pPr algn="l" fontAlgn="ctr">
                        <a:spcAft>
                          <a:spcPts val="0"/>
                        </a:spcAft>
                      </a:pPr>
                      <a:r>
                        <a:rPr lang="zh-CN" sz="1400" kern="0">
                          <a:effectLst/>
                          <a:latin typeface="+mj-ea"/>
                          <a:ea typeface="+mj-ea"/>
                        </a:rPr>
                        <a:t>基于云图库管理系统</a:t>
                      </a:r>
                      <a:r>
                        <a:rPr lang="en-US" sz="1400" kern="0">
                          <a:effectLst/>
                          <a:latin typeface="+mj-ea"/>
                          <a:ea typeface="+mj-ea"/>
                        </a:rPr>
                        <a:t>ePhoto</a:t>
                      </a:r>
                      <a:r>
                        <a:rPr lang="zh-CN" sz="1400" kern="0">
                          <a:effectLst/>
                          <a:latin typeface="+mj-ea"/>
                          <a:ea typeface="+mj-ea"/>
                        </a:rPr>
                        <a:t>平台嵌合艺术丝品个性化智能定制的设计开发</a:t>
                      </a:r>
                      <a:endParaRPr lang="zh-CN" sz="1600" kern="100">
                        <a:effectLst/>
                        <a:latin typeface="+mj-ea"/>
                        <a:ea typeface="+mj-ea"/>
                        <a:cs typeface="Times New Roman" panose="02020603050405020304"/>
                      </a:endParaRPr>
                    </a:p>
                  </a:txBody>
                  <a:tcPr marL="9525" marR="9525" marT="9525" marB="9525" anchor="ctr"/>
                </a:tc>
              </a:tr>
              <a:tr h="786819">
                <a:tc>
                  <a:txBody>
                    <a:bodyPr/>
                    <a:lstStyle/>
                    <a:p>
                      <a:pPr algn="l" fontAlgn="ctr">
                        <a:spcAft>
                          <a:spcPts val="0"/>
                        </a:spcAft>
                      </a:pPr>
                      <a:r>
                        <a:rPr lang="zh-CN" sz="1400" kern="0" dirty="0">
                          <a:effectLst/>
                          <a:latin typeface="+mj-ea"/>
                          <a:ea typeface="+mj-ea"/>
                        </a:rPr>
                        <a:t>杭州茹佳文化创意有限公司</a:t>
                      </a:r>
                      <a:endParaRPr lang="zh-CN" sz="1600" kern="100" dirty="0">
                        <a:effectLst/>
                        <a:latin typeface="+mj-ea"/>
                        <a:ea typeface="+mj-ea"/>
                        <a:cs typeface="Times New Roman" panose="02020603050405020304"/>
                      </a:endParaRPr>
                    </a:p>
                  </a:txBody>
                  <a:tcPr marL="9525" marR="9525" marT="9525" marB="9525" anchor="ctr"/>
                </a:tc>
                <a:tc>
                  <a:txBody>
                    <a:bodyPr/>
                    <a:lstStyle/>
                    <a:p>
                      <a:pPr algn="l" fontAlgn="ctr">
                        <a:spcAft>
                          <a:spcPts val="0"/>
                        </a:spcAft>
                      </a:pPr>
                      <a:r>
                        <a:rPr lang="en-US" sz="1400" kern="0" dirty="0">
                          <a:effectLst/>
                          <a:latin typeface="+mj-ea"/>
                          <a:ea typeface="+mj-ea"/>
                        </a:rPr>
                        <a:t>ADX</a:t>
                      </a:r>
                      <a:r>
                        <a:rPr lang="zh-CN" sz="1400" kern="0" dirty="0">
                          <a:effectLst/>
                          <a:latin typeface="+mj-ea"/>
                          <a:ea typeface="+mj-ea"/>
                        </a:rPr>
                        <a:t>广告决策支持系统</a:t>
                      </a:r>
                      <a:endParaRPr lang="zh-CN" sz="1600" kern="100" dirty="0">
                        <a:effectLst/>
                        <a:latin typeface="+mj-ea"/>
                        <a:ea typeface="+mj-ea"/>
                        <a:cs typeface="Times New Roman" panose="02020603050405020304"/>
                      </a:endParaRPr>
                    </a:p>
                  </a:txBody>
                  <a:tcPr marL="9525" marR="9525" marT="9525" marB="9525" anchor="ctr"/>
                </a:tc>
              </a:tr>
              <a:tr h="786819">
                <a:tc>
                  <a:txBody>
                    <a:bodyPr/>
                    <a:lstStyle/>
                    <a:p>
                      <a:pPr algn="l" fontAlgn="ctr">
                        <a:spcAft>
                          <a:spcPts val="0"/>
                        </a:spcAft>
                      </a:pPr>
                      <a:r>
                        <a:rPr lang="zh-CN" sz="1400" kern="0" dirty="0">
                          <a:effectLst/>
                          <a:latin typeface="+mj-ea"/>
                          <a:ea typeface="+mj-ea"/>
                        </a:rPr>
                        <a:t>杭州茹佳文化创意有限公司</a:t>
                      </a:r>
                      <a:endParaRPr lang="zh-CN" sz="1600" kern="100" dirty="0">
                        <a:effectLst/>
                        <a:latin typeface="+mj-ea"/>
                        <a:ea typeface="+mj-ea"/>
                        <a:cs typeface="Times New Roman" panose="02020603050405020304"/>
                      </a:endParaRPr>
                    </a:p>
                  </a:txBody>
                  <a:tcPr marL="9525" marR="9525" marT="9525" marB="9525" anchor="ctr"/>
                </a:tc>
                <a:tc>
                  <a:txBody>
                    <a:bodyPr/>
                    <a:lstStyle/>
                    <a:p>
                      <a:pPr algn="l" fontAlgn="ctr">
                        <a:spcAft>
                          <a:spcPts val="0"/>
                        </a:spcAft>
                      </a:pPr>
                      <a:r>
                        <a:rPr lang="en-US" sz="1400" kern="0" dirty="0">
                          <a:effectLst/>
                          <a:latin typeface="+mj-ea"/>
                          <a:ea typeface="+mj-ea"/>
                        </a:rPr>
                        <a:t>AICS</a:t>
                      </a:r>
                      <a:r>
                        <a:rPr lang="zh-CN" sz="1400" kern="0" dirty="0">
                          <a:effectLst/>
                          <a:latin typeface="+mj-ea"/>
                          <a:ea typeface="+mj-ea"/>
                        </a:rPr>
                        <a:t>安卓系统自动初始化配置系统</a:t>
                      </a:r>
                      <a:endParaRPr lang="zh-CN" sz="1600" kern="100" dirty="0">
                        <a:effectLst/>
                        <a:latin typeface="+mj-ea"/>
                        <a:ea typeface="+mj-ea"/>
                        <a:cs typeface="Times New Roman" panose="02020603050405020304"/>
                      </a:endParaRPr>
                    </a:p>
                  </a:txBody>
                  <a:tcPr marL="9525" marR="9525" marT="9525" marB="9525" anchor="ctr"/>
                </a:tc>
              </a:tr>
              <a:tr h="530040">
                <a:tc>
                  <a:txBody>
                    <a:bodyPr/>
                    <a:lstStyle/>
                    <a:p>
                      <a:pPr algn="l" fontAlgn="ctr">
                        <a:spcAft>
                          <a:spcPts val="0"/>
                        </a:spcAft>
                      </a:pPr>
                      <a:r>
                        <a:rPr lang="zh-CN" sz="1400" kern="0">
                          <a:effectLst/>
                          <a:latin typeface="+mj-ea"/>
                          <a:ea typeface="+mj-ea"/>
                        </a:rPr>
                        <a:t>杭州麦扑文化创意有限公司</a:t>
                      </a:r>
                      <a:endParaRPr lang="zh-CN" sz="1600" kern="100">
                        <a:effectLst/>
                        <a:latin typeface="+mj-ea"/>
                        <a:ea typeface="+mj-ea"/>
                        <a:cs typeface="Times New Roman" panose="02020603050405020304"/>
                      </a:endParaRPr>
                    </a:p>
                  </a:txBody>
                  <a:tcPr marL="9525" marR="9525" marT="9525" marB="9525" anchor="ctr"/>
                </a:tc>
                <a:tc>
                  <a:txBody>
                    <a:bodyPr/>
                    <a:lstStyle/>
                    <a:p>
                      <a:pPr algn="l" fontAlgn="ctr">
                        <a:spcAft>
                          <a:spcPts val="0"/>
                        </a:spcAft>
                      </a:pPr>
                      <a:r>
                        <a:rPr lang="zh-CN" sz="1400" kern="0" dirty="0">
                          <a:effectLst/>
                          <a:latin typeface="+mj-ea"/>
                          <a:ea typeface="+mj-ea"/>
                        </a:rPr>
                        <a:t>智慧旅游服务系统</a:t>
                      </a:r>
                      <a:endParaRPr lang="zh-CN" sz="1600" kern="100" dirty="0">
                        <a:effectLst/>
                        <a:latin typeface="+mj-ea"/>
                        <a:ea typeface="+mj-ea"/>
                        <a:cs typeface="Times New Roman" panose="02020603050405020304"/>
                      </a:endParaRPr>
                    </a:p>
                  </a:txBody>
                  <a:tcPr marL="9525" marR="9525" marT="9525" marB="9525" anchor="ctr"/>
                </a:tc>
              </a:tr>
              <a:tr h="576064">
                <a:tc>
                  <a:txBody>
                    <a:bodyPr/>
                    <a:lstStyle/>
                    <a:p>
                      <a:pPr algn="l" fontAlgn="ctr">
                        <a:spcAft>
                          <a:spcPts val="0"/>
                        </a:spcAft>
                      </a:pPr>
                      <a:r>
                        <a:rPr lang="zh-CN" sz="1400" kern="0">
                          <a:effectLst/>
                          <a:latin typeface="+mj-ea"/>
                          <a:ea typeface="+mj-ea"/>
                        </a:rPr>
                        <a:t>杭州元成文化传媒有限公司</a:t>
                      </a:r>
                      <a:endParaRPr lang="zh-CN" sz="1600" kern="100">
                        <a:effectLst/>
                        <a:latin typeface="+mj-ea"/>
                        <a:ea typeface="+mj-ea"/>
                        <a:cs typeface="Times New Roman" panose="02020603050405020304"/>
                      </a:endParaRPr>
                    </a:p>
                  </a:txBody>
                  <a:tcPr marL="9525" marR="9525" marT="9525" marB="9525" anchor="ctr"/>
                </a:tc>
                <a:tc>
                  <a:txBody>
                    <a:bodyPr/>
                    <a:lstStyle/>
                    <a:p>
                      <a:pPr algn="l" fontAlgn="ctr">
                        <a:spcAft>
                          <a:spcPts val="0"/>
                        </a:spcAft>
                      </a:pPr>
                      <a:r>
                        <a:rPr lang="zh-CN" sz="1400" kern="0" dirty="0">
                          <a:effectLst/>
                          <a:latin typeface="+mj-ea"/>
                          <a:ea typeface="+mj-ea"/>
                        </a:rPr>
                        <a:t>元成科技成果转化平台应用系统</a:t>
                      </a:r>
                      <a:endParaRPr lang="zh-CN" sz="1600" kern="100" dirty="0">
                        <a:effectLst/>
                        <a:latin typeface="+mj-ea"/>
                        <a:ea typeface="+mj-ea"/>
                        <a:cs typeface="Times New Roman" panose="02020603050405020304"/>
                      </a:endParaRPr>
                    </a:p>
                  </a:txBody>
                  <a:tcPr marL="9525" marR="9525" marT="9525" marB="9525" anchor="ct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graphicFrame>
        <p:nvGraphicFramePr>
          <p:cNvPr id="4" name="表格 3"/>
          <p:cNvGraphicFramePr>
            <a:graphicFrameLocks noGrp="1"/>
          </p:cNvGraphicFramePr>
          <p:nvPr/>
        </p:nvGraphicFramePr>
        <p:xfrm>
          <a:off x="1621346" y="987575"/>
          <a:ext cx="6911093" cy="3024336"/>
        </p:xfrm>
        <a:graphic>
          <a:graphicData uri="http://schemas.openxmlformats.org/drawingml/2006/table">
            <a:tbl>
              <a:tblPr firstRow="1" firstCol="1" bandRow="1">
                <a:tableStyleId>{5C22544A-7EE6-4342-B048-85BDC9FD1C3A}</a:tableStyleId>
              </a:tblPr>
              <a:tblGrid>
                <a:gridCol w="1488543"/>
                <a:gridCol w="5422550"/>
              </a:tblGrid>
              <a:tr h="419413">
                <a:tc>
                  <a:txBody>
                    <a:bodyPr/>
                    <a:lstStyle/>
                    <a:p>
                      <a:pPr algn="ctr">
                        <a:spcAft>
                          <a:spcPts val="0"/>
                        </a:spcAft>
                      </a:pPr>
                      <a:r>
                        <a:rPr lang="zh-CN" sz="1600" kern="100" dirty="0">
                          <a:effectLst/>
                          <a:latin typeface="+mj-ea"/>
                          <a:ea typeface="+mj-ea"/>
                        </a:rPr>
                        <a:t>项目</a:t>
                      </a:r>
                      <a:endParaRPr lang="zh-CN" sz="1600" kern="100" dirty="0">
                        <a:effectLst/>
                        <a:latin typeface="+mj-ea"/>
                        <a:ea typeface="+mj-ea"/>
                        <a:cs typeface="Times New Roman" panose="02020603050405020304"/>
                      </a:endParaRPr>
                    </a:p>
                  </a:txBody>
                  <a:tcPr marL="66675" marR="66675" marT="0" marB="0" anchor="ctr"/>
                </a:tc>
                <a:tc>
                  <a:txBody>
                    <a:bodyPr/>
                    <a:lstStyle/>
                    <a:p>
                      <a:pPr algn="ctr">
                        <a:spcAft>
                          <a:spcPts val="0"/>
                        </a:spcAft>
                      </a:pPr>
                      <a:r>
                        <a:rPr lang="zh-CN" sz="1600" kern="100" dirty="0">
                          <a:effectLst/>
                          <a:latin typeface="+mj-ea"/>
                          <a:ea typeface="+mj-ea"/>
                        </a:rPr>
                        <a:t>加计扣除口径</a:t>
                      </a:r>
                      <a:endParaRPr lang="zh-CN" sz="1600" kern="100" dirty="0">
                        <a:effectLst/>
                        <a:latin typeface="+mj-ea"/>
                        <a:ea typeface="+mj-ea"/>
                        <a:cs typeface="Times New Roman" panose="02020603050405020304"/>
                      </a:endParaRPr>
                    </a:p>
                  </a:txBody>
                  <a:tcPr marL="66675" marR="66675" marT="0" marB="0" anchor="ctr"/>
                </a:tc>
              </a:tr>
              <a:tr h="2604923">
                <a:tc>
                  <a:txBody>
                    <a:bodyPr/>
                    <a:lstStyle/>
                    <a:p>
                      <a:pPr algn="ctr">
                        <a:spcAft>
                          <a:spcPts val="0"/>
                        </a:spcAft>
                      </a:pPr>
                      <a:r>
                        <a:rPr lang="zh-CN" sz="1600" kern="100" dirty="0" smtClean="0">
                          <a:effectLst/>
                          <a:latin typeface="+mj-ea"/>
                          <a:ea typeface="+mj-ea"/>
                        </a:rPr>
                        <a:t>其他相关</a:t>
                      </a:r>
                      <a:r>
                        <a:rPr lang="zh-CN" sz="1600" kern="100" dirty="0">
                          <a:effectLst/>
                          <a:latin typeface="+mj-ea"/>
                          <a:ea typeface="+mj-ea"/>
                        </a:rPr>
                        <a:t>费用</a:t>
                      </a:r>
                      <a:endParaRPr lang="zh-CN" sz="1600" kern="100" dirty="0">
                        <a:effectLst/>
                        <a:latin typeface="+mj-ea"/>
                        <a:ea typeface="+mj-ea"/>
                        <a:cs typeface="Times New Roman" panose="02020603050405020304"/>
                      </a:endParaRPr>
                    </a:p>
                  </a:txBody>
                  <a:tcPr marL="66675" marR="66675" marT="0" marB="0" anchor="ctr"/>
                </a:tc>
                <a:tc>
                  <a:txBody>
                    <a:bodyPr/>
                    <a:lstStyle/>
                    <a:p>
                      <a:pPr algn="l">
                        <a:spcAft>
                          <a:spcPts val="0"/>
                        </a:spcAft>
                      </a:pPr>
                      <a:r>
                        <a:rPr lang="zh-CN" sz="1600" kern="100" dirty="0">
                          <a:effectLst/>
                          <a:latin typeface="+mj-ea"/>
                          <a:ea typeface="+mj-ea"/>
                        </a:rPr>
                        <a:t>与研发活动直接相关的其他费用，如技术图书资料费、资料翻译费、专家咨询费、高新科技研发保险费，研发成果的检索、</a:t>
                      </a:r>
                      <a:r>
                        <a:rPr lang="zh-CN" sz="1600" b="1" kern="100" dirty="0">
                          <a:solidFill>
                            <a:srgbClr val="FF0000"/>
                          </a:solidFill>
                          <a:effectLst/>
                          <a:latin typeface="+mj-ea"/>
                          <a:ea typeface="+mj-ea"/>
                        </a:rPr>
                        <a:t>分析</a:t>
                      </a:r>
                      <a:r>
                        <a:rPr lang="zh-CN" sz="1600" kern="100" dirty="0">
                          <a:effectLst/>
                          <a:latin typeface="+mj-ea"/>
                          <a:ea typeface="+mj-ea"/>
                        </a:rPr>
                        <a:t>、</a:t>
                      </a:r>
                      <a:r>
                        <a:rPr lang="zh-CN" sz="1600" b="1" kern="100" dirty="0">
                          <a:solidFill>
                            <a:srgbClr val="FF0000"/>
                          </a:solidFill>
                          <a:effectLst/>
                          <a:latin typeface="+mj-ea"/>
                          <a:ea typeface="+mj-ea"/>
                        </a:rPr>
                        <a:t>评议</a:t>
                      </a:r>
                      <a:r>
                        <a:rPr lang="zh-CN" sz="1600" kern="100" dirty="0">
                          <a:effectLst/>
                          <a:latin typeface="+mj-ea"/>
                          <a:ea typeface="+mj-ea"/>
                        </a:rPr>
                        <a:t>、论证、鉴定、评审、</a:t>
                      </a:r>
                      <a:r>
                        <a:rPr lang="zh-CN" sz="1600" b="1" kern="100" dirty="0">
                          <a:solidFill>
                            <a:srgbClr val="FF0000"/>
                          </a:solidFill>
                          <a:effectLst/>
                          <a:latin typeface="+mj-ea"/>
                          <a:ea typeface="+mj-ea"/>
                        </a:rPr>
                        <a:t>评估</a:t>
                      </a:r>
                      <a:r>
                        <a:rPr lang="zh-CN" sz="1600" kern="100" dirty="0">
                          <a:effectLst/>
                          <a:latin typeface="+mj-ea"/>
                          <a:ea typeface="+mj-ea"/>
                        </a:rPr>
                        <a:t>、验收费用，知识产权的申请费、注册费、代理费，差旅费、会议费，</a:t>
                      </a:r>
                      <a:r>
                        <a:rPr lang="zh-CN" sz="1600" b="1" kern="100" dirty="0">
                          <a:solidFill>
                            <a:srgbClr val="FF0000"/>
                          </a:solidFill>
                          <a:effectLst/>
                          <a:latin typeface="+mj-ea"/>
                          <a:ea typeface="+mj-ea"/>
                        </a:rPr>
                        <a:t>职工福利费、补充养老保险费、补充医疗保险费</a:t>
                      </a:r>
                      <a:r>
                        <a:rPr lang="zh-CN" sz="1600" kern="100" dirty="0">
                          <a:effectLst/>
                          <a:latin typeface="+mj-ea"/>
                          <a:ea typeface="+mj-ea"/>
                        </a:rPr>
                        <a:t>。</a:t>
                      </a:r>
                      <a:endParaRPr lang="zh-CN" sz="1600" kern="100" dirty="0">
                        <a:effectLst/>
                        <a:latin typeface="+mj-ea"/>
                        <a:ea typeface="+mj-ea"/>
                      </a:endParaRPr>
                    </a:p>
                    <a:p>
                      <a:pPr algn="l">
                        <a:spcAft>
                          <a:spcPts val="0"/>
                        </a:spcAft>
                      </a:pPr>
                      <a:r>
                        <a:rPr lang="zh-CN" sz="1600" kern="100" dirty="0">
                          <a:effectLst/>
                          <a:latin typeface="+mj-ea"/>
                          <a:ea typeface="+mj-ea"/>
                        </a:rPr>
                        <a:t>此类费用总额不得超过可加计扣除研发费用总额的</a:t>
                      </a:r>
                      <a:r>
                        <a:rPr lang="en-US" sz="1600" b="1" kern="100" dirty="0">
                          <a:solidFill>
                            <a:srgbClr val="FF0000"/>
                          </a:solidFill>
                          <a:effectLst/>
                          <a:latin typeface="+mj-ea"/>
                          <a:ea typeface="+mj-ea"/>
                        </a:rPr>
                        <a:t>10%</a:t>
                      </a:r>
                      <a:r>
                        <a:rPr lang="zh-CN" sz="1600" kern="100" dirty="0">
                          <a:effectLst/>
                          <a:latin typeface="+mj-ea"/>
                          <a:ea typeface="+mj-ea"/>
                        </a:rPr>
                        <a:t>。</a:t>
                      </a:r>
                      <a:endParaRPr lang="zh-CN" sz="1600" kern="100" dirty="0">
                        <a:effectLst/>
                        <a:latin typeface="+mj-ea"/>
                        <a:ea typeface="+mj-ea"/>
                        <a:cs typeface="Times New Roman" panose="02020603050405020304"/>
                      </a:endParaRPr>
                    </a:p>
                  </a:txBody>
                  <a:tcPr marL="66675" marR="66675" marT="0" marB="0" anchor="ct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619672" y="1062249"/>
            <a:ext cx="7218917" cy="3453717"/>
          </a:xfrm>
        </p:spPr>
        <p:txBody>
          <a:bodyPr>
            <a:normAutofit/>
          </a:bodyPr>
          <a:lstStyle/>
          <a:p>
            <a:r>
              <a:rPr lang="zh-CN" altLang="en-US" sz="1800" b="1" dirty="0" smtClean="0">
                <a:latin typeface="黑体" panose="02010609060101010101" pitchFamily="49" charset="-122"/>
                <a:ea typeface="黑体" panose="02010609060101010101" pitchFamily="49" charset="-122"/>
              </a:rPr>
              <a:t>重点：</a:t>
            </a:r>
            <a:endParaRPr lang="zh-CN" altLang="en-US" sz="1800" b="1" dirty="0" smtClean="0">
              <a:latin typeface="黑体" panose="02010609060101010101" pitchFamily="49" charset="-122"/>
              <a:ea typeface="黑体" panose="02010609060101010101" pitchFamily="49" charset="-122"/>
            </a:endParaRPr>
          </a:p>
          <a:p>
            <a:pPr marL="0" indent="0">
              <a:buNone/>
            </a:pPr>
            <a:r>
              <a:rPr lang="en-US" altLang="zh-CN" sz="1800" dirty="0" smtClean="0">
                <a:latin typeface="黑体" panose="02010609060101010101" pitchFamily="49" charset="-122"/>
                <a:ea typeface="黑体" panose="02010609060101010101" pitchFamily="49" charset="-122"/>
              </a:rPr>
              <a:t>1</a:t>
            </a:r>
            <a:r>
              <a:rPr lang="zh-CN" altLang="en-US" sz="1800" dirty="0" smtClean="0">
                <a:latin typeface="黑体" panose="02010609060101010101" pitchFamily="49" charset="-122"/>
                <a:ea typeface="黑体" panose="02010609060101010101" pitchFamily="49" charset="-122"/>
              </a:rPr>
              <a:t>、其他费用范围都比原来有了大幅度增加，虽然范围增加了，但是也设置了限制，加计扣除中新设了</a:t>
            </a:r>
            <a:r>
              <a:rPr lang="en-US" altLang="zh-CN" sz="1800" dirty="0" smtClean="0">
                <a:latin typeface="黑体" panose="02010609060101010101" pitchFamily="49" charset="-122"/>
                <a:ea typeface="黑体" panose="02010609060101010101" pitchFamily="49" charset="-122"/>
              </a:rPr>
              <a:t>10%</a:t>
            </a:r>
            <a:r>
              <a:rPr lang="zh-CN" altLang="en-US" sz="1800" dirty="0" smtClean="0">
                <a:latin typeface="黑体" panose="02010609060101010101" pitchFamily="49" charset="-122"/>
                <a:ea typeface="黑体" panose="02010609060101010101" pitchFamily="49" charset="-122"/>
              </a:rPr>
              <a:t>的最高限制。</a:t>
            </a:r>
            <a:endParaRPr lang="zh-CN" altLang="en-US" sz="1800" dirty="0" smtClean="0">
              <a:latin typeface="黑体" panose="02010609060101010101" pitchFamily="49" charset="-122"/>
              <a:ea typeface="黑体" panose="02010609060101010101" pitchFamily="49" charset="-122"/>
            </a:endParaRPr>
          </a:p>
          <a:p>
            <a:pPr marL="0" indent="0">
              <a:buNone/>
            </a:pPr>
            <a:r>
              <a:rPr lang="zh-CN" altLang="en-US" sz="1800" dirty="0" smtClean="0">
                <a:latin typeface="黑体" panose="02010609060101010101" pitchFamily="49" charset="-122"/>
                <a:ea typeface="黑体" panose="02010609060101010101" pitchFamily="49" charset="-122"/>
              </a:rPr>
              <a:t>加计扣除中其他相关费用限额计算公式进行了明确，也统一了各地执行口径，其他相关费用＝</a:t>
            </a:r>
            <a:r>
              <a:rPr lang="en-US" altLang="zh-CN" sz="1800" dirty="0" smtClean="0">
                <a:latin typeface="黑体" panose="02010609060101010101" pitchFamily="49" charset="-122"/>
                <a:ea typeface="黑体" panose="02010609060101010101" pitchFamily="49" charset="-122"/>
              </a:rPr>
              <a:t>《</a:t>
            </a:r>
            <a:r>
              <a:rPr lang="zh-CN" altLang="en-US" sz="1800" dirty="0" smtClean="0">
                <a:latin typeface="黑体" panose="02010609060101010101" pitchFamily="49" charset="-122"/>
                <a:ea typeface="黑体" panose="02010609060101010101" pitchFamily="49" charset="-122"/>
              </a:rPr>
              <a:t>通知</a:t>
            </a:r>
            <a:r>
              <a:rPr lang="en-US" altLang="zh-CN" sz="1800" dirty="0" smtClean="0">
                <a:latin typeface="黑体" panose="02010609060101010101" pitchFamily="49" charset="-122"/>
                <a:ea typeface="黑体" panose="02010609060101010101" pitchFamily="49" charset="-122"/>
              </a:rPr>
              <a:t>》</a:t>
            </a:r>
            <a:r>
              <a:rPr lang="zh-CN" altLang="en-US" sz="1800" dirty="0" smtClean="0">
                <a:latin typeface="黑体" panose="02010609060101010101" pitchFamily="49" charset="-122"/>
                <a:ea typeface="黑体" panose="02010609060101010101" pitchFamily="49" charset="-122"/>
              </a:rPr>
              <a:t>第一条第一项允许加计扣除的研发费用中的第１项至第５项的费用之和</a:t>
            </a:r>
            <a:r>
              <a:rPr lang="en-US" altLang="zh-CN" sz="1800" dirty="0" smtClean="0">
                <a:latin typeface="黑体" panose="02010609060101010101" pitchFamily="49" charset="-122"/>
                <a:ea typeface="黑体" panose="02010609060101010101" pitchFamily="49" charset="-122"/>
              </a:rPr>
              <a:t>×10</a:t>
            </a:r>
            <a:r>
              <a:rPr lang="zh-CN" altLang="en-US" sz="1800" dirty="0" smtClean="0">
                <a:latin typeface="黑体" panose="02010609060101010101" pitchFamily="49" charset="-122"/>
                <a:ea typeface="黑体" panose="02010609060101010101" pitchFamily="49" charset="-122"/>
              </a:rPr>
              <a:t>％</a:t>
            </a:r>
            <a:r>
              <a:rPr lang="en-US" altLang="zh-CN" sz="1800" dirty="0" smtClean="0">
                <a:latin typeface="黑体" panose="02010609060101010101" pitchFamily="49" charset="-122"/>
                <a:ea typeface="黑体" panose="02010609060101010101" pitchFamily="49" charset="-122"/>
              </a:rPr>
              <a:t>/(1-10%)</a:t>
            </a:r>
            <a:r>
              <a:rPr lang="zh-CN" altLang="en-US" sz="1800" dirty="0" smtClean="0">
                <a:latin typeface="黑体" panose="02010609060101010101" pitchFamily="49" charset="-122"/>
                <a:ea typeface="黑体" panose="02010609060101010101" pitchFamily="49" charset="-122"/>
              </a:rPr>
              <a:t>。</a:t>
            </a:r>
            <a:endParaRPr lang="zh-CN" altLang="en-US" sz="1800" dirty="0" smtClean="0">
              <a:latin typeface="黑体" panose="02010609060101010101" pitchFamily="49" charset="-122"/>
              <a:ea typeface="黑体" panose="02010609060101010101" pitchFamily="49" charset="-122"/>
            </a:endParaRPr>
          </a:p>
          <a:p>
            <a:pPr marL="0" indent="0">
              <a:buNone/>
            </a:pPr>
            <a:r>
              <a:rPr lang="en-US" altLang="zh-CN" sz="1800" dirty="0" smtClean="0">
                <a:latin typeface="黑体" panose="02010609060101010101" pitchFamily="49" charset="-122"/>
                <a:ea typeface="黑体" panose="02010609060101010101" pitchFamily="49" charset="-122"/>
              </a:rPr>
              <a:t>2</a:t>
            </a:r>
            <a:r>
              <a:rPr lang="zh-CN" altLang="en-US" sz="1800" dirty="0" smtClean="0">
                <a:latin typeface="黑体" panose="02010609060101010101" pitchFamily="49" charset="-122"/>
                <a:ea typeface="黑体" panose="02010609060101010101" pitchFamily="49" charset="-122"/>
              </a:rPr>
              <a:t>、加计扣除口径明确把职工福利费、职工补充养老费和充医疗费归入其他相关费用。</a:t>
            </a:r>
            <a:endParaRPr lang="zh-CN" altLang="en-US" sz="1800" dirty="0" smtClean="0">
              <a:latin typeface="黑体" panose="02010609060101010101" pitchFamily="49" charset="-122"/>
              <a:ea typeface="黑体" panose="02010609060101010101" pitchFamily="49" charset="-122"/>
            </a:endParaRPr>
          </a:p>
          <a:p>
            <a:pPr marL="0" indent="0">
              <a:buNone/>
            </a:pPr>
            <a:endParaRPr lang="zh-CN" alt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dirty="0" smtClean="0"/>
              <a:t>常见误区</a:t>
            </a:r>
            <a:endParaRPr lang="zh-CN" altLang="en-US" sz="2800" b="1" dirty="0"/>
          </a:p>
        </p:txBody>
      </p:sp>
      <p:sp>
        <p:nvSpPr>
          <p:cNvPr id="3" name="内容占位符 2"/>
          <p:cNvSpPr>
            <a:spLocks noGrp="1"/>
          </p:cNvSpPr>
          <p:nvPr>
            <p:ph idx="1"/>
          </p:nvPr>
        </p:nvSpPr>
        <p:spPr/>
        <p:txBody>
          <a:bodyPr/>
          <a:lstStyle/>
          <a:p>
            <a:endParaRPr lang="en-US" altLang="zh-CN" sz="1600" dirty="0" smtClean="0"/>
          </a:p>
          <a:p>
            <a:endParaRPr lang="en-US" altLang="zh-CN" sz="1600" dirty="0"/>
          </a:p>
          <a:p>
            <a:r>
              <a:rPr lang="zh-CN" altLang="en-US" sz="1800" dirty="0" smtClean="0"/>
              <a:t>其他费用在上述列举的范围外不限扩大。</a:t>
            </a:r>
            <a:endParaRPr lang="zh-CN" altLang="en-US" sz="1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graphicFrame>
        <p:nvGraphicFramePr>
          <p:cNvPr id="4" name="表格 3"/>
          <p:cNvGraphicFramePr>
            <a:graphicFrameLocks noGrp="1"/>
          </p:cNvGraphicFramePr>
          <p:nvPr/>
        </p:nvGraphicFramePr>
        <p:xfrm>
          <a:off x="1403648" y="1059582"/>
          <a:ext cx="6984776" cy="3240360"/>
        </p:xfrm>
        <a:graphic>
          <a:graphicData uri="http://schemas.openxmlformats.org/drawingml/2006/table">
            <a:tbl>
              <a:tblPr firstRow="1" firstCol="1" bandRow="1">
                <a:tableStyleId>{5C22544A-7EE6-4342-B048-85BDC9FD1C3A}</a:tableStyleId>
              </a:tblPr>
              <a:tblGrid>
                <a:gridCol w="1737171"/>
                <a:gridCol w="5247605"/>
              </a:tblGrid>
              <a:tr h="401287">
                <a:tc>
                  <a:txBody>
                    <a:bodyPr/>
                    <a:lstStyle/>
                    <a:p>
                      <a:pPr algn="ctr">
                        <a:spcAft>
                          <a:spcPts val="0"/>
                        </a:spcAft>
                      </a:pPr>
                      <a:r>
                        <a:rPr lang="zh-CN" sz="1600" kern="100" dirty="0">
                          <a:effectLst/>
                          <a:latin typeface="黑体" panose="02010609060101010101" pitchFamily="49" charset="-122"/>
                          <a:ea typeface="黑体" panose="02010609060101010101" pitchFamily="49" charset="-122"/>
                        </a:rPr>
                        <a:t>项目</a:t>
                      </a:r>
                      <a:endParaRPr lang="zh-CN" sz="16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ctr">
                        <a:spcAft>
                          <a:spcPts val="0"/>
                        </a:spcAft>
                      </a:pPr>
                      <a:r>
                        <a:rPr lang="zh-CN" sz="1600" kern="100" dirty="0">
                          <a:effectLst/>
                          <a:latin typeface="黑体" panose="02010609060101010101" pitchFamily="49" charset="-122"/>
                          <a:ea typeface="黑体" panose="02010609060101010101" pitchFamily="49" charset="-122"/>
                        </a:rPr>
                        <a:t>加计扣除口径</a:t>
                      </a:r>
                      <a:endParaRPr lang="zh-CN" sz="16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r>
              <a:tr h="2839073">
                <a:tc>
                  <a:txBody>
                    <a:bodyPr/>
                    <a:lstStyle/>
                    <a:p>
                      <a:pPr algn="just">
                        <a:spcAft>
                          <a:spcPts val="0"/>
                        </a:spcAft>
                      </a:pPr>
                      <a:r>
                        <a:rPr lang="zh-CN" sz="1600" kern="100" dirty="0">
                          <a:effectLst/>
                          <a:latin typeface="黑体" panose="02010609060101010101" pitchFamily="49" charset="-122"/>
                          <a:ea typeface="黑体" panose="02010609060101010101" pitchFamily="49" charset="-122"/>
                        </a:rPr>
                        <a:t>委托外部研究开发费</a:t>
                      </a:r>
                      <a:endParaRPr lang="zh-CN" sz="1600" kern="100" dirty="0">
                        <a:effectLst/>
                        <a:latin typeface="黑体" panose="02010609060101010101" pitchFamily="49" charset="-122"/>
                        <a:ea typeface="黑体" panose="02010609060101010101" pitchFamily="49" charset="-122"/>
                        <a:cs typeface="Times New Roman" panose="02020603050405020304"/>
                      </a:endParaRPr>
                    </a:p>
                  </a:txBody>
                  <a:tcPr marL="66675" marR="66675" marT="0" marB="0" anchor="ctr"/>
                </a:tc>
                <a:tc>
                  <a:txBody>
                    <a:bodyPr/>
                    <a:lstStyle/>
                    <a:p>
                      <a:pPr algn="just">
                        <a:spcAft>
                          <a:spcPts val="0"/>
                        </a:spcAft>
                      </a:pPr>
                      <a:r>
                        <a:rPr lang="zh-CN" altLang="en-US" sz="1600" kern="100" dirty="0" smtClean="0">
                          <a:effectLst/>
                          <a:latin typeface="黑体" panose="02010609060101010101" pitchFamily="49" charset="-122"/>
                          <a:ea typeface="黑体" panose="02010609060101010101" pitchFamily="49" charset="-122"/>
                        </a:rPr>
                        <a:t>企业委托外部机构或个人（</a:t>
                      </a:r>
                      <a:r>
                        <a:rPr lang="zh-CN" altLang="en-US" sz="1600" b="1" kern="100" dirty="0" smtClean="0">
                          <a:solidFill>
                            <a:srgbClr val="FF0000"/>
                          </a:solidFill>
                          <a:effectLst/>
                          <a:latin typeface="黑体" panose="02010609060101010101" pitchFamily="49" charset="-122"/>
                          <a:ea typeface="黑体" panose="02010609060101010101" pitchFamily="49" charset="-122"/>
                        </a:rPr>
                        <a:t>不包括委托境外个人</a:t>
                      </a:r>
                      <a:r>
                        <a:rPr lang="zh-CN" altLang="en-US" sz="1600" kern="100" dirty="0" smtClean="0">
                          <a:effectLst/>
                          <a:latin typeface="黑体" panose="02010609060101010101" pitchFamily="49" charset="-122"/>
                          <a:ea typeface="黑体" panose="02010609060101010101" pitchFamily="49" charset="-122"/>
                        </a:rPr>
                        <a:t>）进行研发活动所发生的费用，按照费用实际发生额的</a:t>
                      </a:r>
                      <a:r>
                        <a:rPr lang="en-US" altLang="zh-CN" sz="1600" kern="100" dirty="0" smtClean="0">
                          <a:effectLst/>
                          <a:latin typeface="黑体" panose="02010609060101010101" pitchFamily="49" charset="-122"/>
                          <a:ea typeface="黑体" panose="02010609060101010101" pitchFamily="49" charset="-122"/>
                        </a:rPr>
                        <a:t>80%</a:t>
                      </a:r>
                      <a:r>
                        <a:rPr lang="zh-CN" altLang="en-US" sz="1600" kern="100" dirty="0" smtClean="0">
                          <a:effectLst/>
                          <a:latin typeface="黑体" panose="02010609060101010101" pitchFamily="49" charset="-122"/>
                          <a:ea typeface="黑体" panose="02010609060101010101" pitchFamily="49" charset="-122"/>
                        </a:rPr>
                        <a:t>由委托方加计扣除，受托方不得再进行加计扣除。委托外部研究开发费用实际发生额应按照独立交易原则确定。</a:t>
                      </a:r>
                      <a:endParaRPr lang="zh-CN" altLang="en-US" sz="1600" kern="100" dirty="0" smtClean="0">
                        <a:effectLst/>
                        <a:latin typeface="黑体" panose="02010609060101010101" pitchFamily="49" charset="-122"/>
                        <a:ea typeface="黑体" panose="02010609060101010101" pitchFamily="49" charset="-122"/>
                      </a:endParaRPr>
                    </a:p>
                    <a:p>
                      <a:pPr algn="just">
                        <a:spcAft>
                          <a:spcPts val="0"/>
                        </a:spcAft>
                      </a:pPr>
                      <a:r>
                        <a:rPr lang="zh-CN" altLang="en-US" sz="1600" kern="100" dirty="0" smtClean="0">
                          <a:effectLst/>
                          <a:latin typeface="黑体" panose="02010609060101010101" pitchFamily="49" charset="-122"/>
                          <a:ea typeface="黑体" panose="02010609060101010101" pitchFamily="49" charset="-122"/>
                        </a:rPr>
                        <a:t>　　委托方与受托方存在关联关系的，受托方应向委托方提供研发项目费用支出明细情。</a:t>
                      </a:r>
                      <a:endParaRPr lang="en-US" altLang="zh-CN" sz="1600" kern="100" dirty="0" smtClean="0">
                        <a:effectLst/>
                        <a:latin typeface="黑体" panose="02010609060101010101" pitchFamily="49" charset="-122"/>
                        <a:ea typeface="黑体" panose="02010609060101010101" pitchFamily="49" charset="-122"/>
                      </a:endParaRPr>
                    </a:p>
                    <a:p>
                      <a:pPr algn="just">
                        <a:spcAft>
                          <a:spcPts val="0"/>
                        </a:spcAft>
                      </a:pPr>
                      <a:r>
                        <a:rPr lang="zh-CN" altLang="en-US" sz="1600" kern="100" dirty="0" smtClean="0">
                          <a:effectLst/>
                          <a:latin typeface="黑体" panose="02010609060101010101" pitchFamily="49" charset="-122"/>
                          <a:ea typeface="黑体" panose="02010609060101010101" pitchFamily="49" charset="-122"/>
                        </a:rPr>
                        <a:t>委托境外研发费用不超过境内符合条件的研发费用</a:t>
                      </a:r>
                      <a:r>
                        <a:rPr lang="zh-CN" altLang="en-US" sz="1600" b="1" kern="100" dirty="0" smtClean="0">
                          <a:solidFill>
                            <a:srgbClr val="FF0000"/>
                          </a:solidFill>
                          <a:effectLst/>
                          <a:latin typeface="黑体" panose="02010609060101010101" pitchFamily="49" charset="-122"/>
                          <a:ea typeface="黑体" panose="02010609060101010101" pitchFamily="49" charset="-122"/>
                        </a:rPr>
                        <a:t>三分之二的部分</a:t>
                      </a:r>
                      <a:r>
                        <a:rPr lang="zh-CN" altLang="en-US" sz="1600" kern="100" dirty="0" smtClean="0">
                          <a:effectLst/>
                          <a:latin typeface="黑体" panose="02010609060101010101" pitchFamily="49" charset="-122"/>
                          <a:ea typeface="黑体" panose="02010609060101010101" pitchFamily="49" charset="-122"/>
                        </a:rPr>
                        <a:t>，可以按规定在企业所得税前加计扣除。</a:t>
                      </a:r>
                      <a:endParaRPr lang="zh-CN" altLang="en-US" sz="1600" kern="100" dirty="0">
                        <a:effectLst/>
                        <a:latin typeface="黑体" panose="02010609060101010101" pitchFamily="49" charset="-122"/>
                        <a:ea typeface="黑体" panose="02010609060101010101" pitchFamily="49" charset="-122"/>
                      </a:endParaRPr>
                    </a:p>
                  </a:txBody>
                  <a:tcPr marL="66675" marR="66675" marT="0" marB="0" anchor="ct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a:xfrm>
            <a:off x="1594884" y="987574"/>
            <a:ext cx="7218917" cy="3791596"/>
          </a:xfrm>
        </p:spPr>
        <p:txBody>
          <a:bodyPr>
            <a:normAutofit/>
          </a:bodyPr>
          <a:lstStyle/>
          <a:p>
            <a:r>
              <a:rPr lang="zh-CN" altLang="en-US" sz="2000" b="1" dirty="0" smtClean="0">
                <a:latin typeface="黑体" panose="02010609060101010101" pitchFamily="49" charset="-122"/>
                <a:ea typeface="黑体" panose="02010609060101010101" pitchFamily="49" charset="-122"/>
              </a:rPr>
              <a:t>重点：</a:t>
            </a:r>
            <a:endParaRPr lang="zh-CN" altLang="en-US" sz="2000" b="1" dirty="0" smtClean="0">
              <a:latin typeface="黑体" panose="02010609060101010101" pitchFamily="49" charset="-122"/>
              <a:ea typeface="黑体" panose="02010609060101010101" pitchFamily="49" charset="-122"/>
            </a:endParaRPr>
          </a:p>
          <a:p>
            <a:pPr marL="0" indent="0">
              <a:lnSpc>
                <a:spcPct val="150000"/>
              </a:lnSpc>
              <a:spcBef>
                <a:spcPts val="0"/>
              </a:spcBef>
              <a:buNone/>
            </a:pPr>
            <a:r>
              <a:rPr lang="en-US" altLang="zh-CN" sz="1600" dirty="0" smtClean="0">
                <a:latin typeface="黑体" panose="02010609060101010101" pitchFamily="49" charset="-122"/>
                <a:ea typeface="黑体" panose="02010609060101010101" pitchFamily="49" charset="-122"/>
              </a:rPr>
              <a:t>1</a:t>
            </a:r>
            <a:r>
              <a:rPr lang="zh-CN" altLang="en-US" sz="1600" dirty="0" smtClean="0">
                <a:latin typeface="黑体" panose="02010609060101010101" pitchFamily="49" charset="-122"/>
                <a:ea typeface="黑体" panose="02010609060101010101" pitchFamily="49" charset="-122"/>
              </a:rPr>
              <a:t>、委托外部研发费用扣除设定了</a:t>
            </a:r>
            <a:r>
              <a:rPr lang="en-US" altLang="zh-CN" sz="1600" dirty="0" smtClean="0">
                <a:latin typeface="黑体" panose="02010609060101010101" pitchFamily="49" charset="-122"/>
                <a:ea typeface="黑体" panose="02010609060101010101" pitchFamily="49" charset="-122"/>
              </a:rPr>
              <a:t>80%</a:t>
            </a:r>
            <a:r>
              <a:rPr lang="zh-CN" altLang="en-US" sz="1600" dirty="0" smtClean="0">
                <a:latin typeface="黑体" panose="02010609060101010101" pitchFamily="49" charset="-122"/>
                <a:ea typeface="黑体" panose="02010609060101010101" pitchFamily="49" charset="-122"/>
              </a:rPr>
              <a:t>的扣除限额，重点在于</a:t>
            </a:r>
            <a:r>
              <a:rPr lang="en-US" altLang="zh-CN" sz="1600" dirty="0" smtClean="0">
                <a:latin typeface="黑体" panose="02010609060101010101" pitchFamily="49" charset="-122"/>
                <a:ea typeface="黑体" panose="02010609060101010101" pitchFamily="49" charset="-122"/>
              </a:rPr>
              <a:t>2017</a:t>
            </a:r>
            <a:r>
              <a:rPr lang="zh-CN" altLang="en-US" sz="1600" dirty="0" smtClean="0">
                <a:latin typeface="黑体" panose="02010609060101010101" pitchFamily="49" charset="-122"/>
                <a:ea typeface="黑体" panose="02010609060101010101" pitchFamily="49" charset="-122"/>
              </a:rPr>
              <a:t>年及以前年度加计扣除政策中对企业</a:t>
            </a:r>
            <a:r>
              <a:rPr lang="zh-CN" altLang="en-US" sz="1600" b="1" dirty="0" smtClean="0">
                <a:solidFill>
                  <a:srgbClr val="FF0000"/>
                </a:solidFill>
                <a:latin typeface="黑体" panose="02010609060101010101" pitchFamily="49" charset="-122"/>
                <a:ea typeface="黑体" panose="02010609060101010101" pitchFamily="49" charset="-122"/>
              </a:rPr>
              <a:t>委托境外机构或个人进行研发活动所发生的费用，不得加计扣除</a:t>
            </a:r>
            <a:r>
              <a:rPr lang="zh-CN" altLang="en-US" sz="1600" dirty="0" smtClean="0">
                <a:latin typeface="黑体" panose="02010609060101010101" pitchFamily="49" charset="-122"/>
                <a:ea typeface="黑体" panose="02010609060101010101" pitchFamily="49" charset="-122"/>
              </a:rPr>
              <a:t>。</a:t>
            </a:r>
            <a:r>
              <a:rPr lang="en-US" altLang="zh-CN" sz="1600" dirty="0" smtClean="0">
                <a:latin typeface="黑体" panose="02010609060101010101" pitchFamily="49" charset="-122"/>
                <a:ea typeface="黑体" panose="02010609060101010101" pitchFamily="49" charset="-122"/>
              </a:rPr>
              <a:t>2018</a:t>
            </a:r>
            <a:r>
              <a:rPr lang="zh-CN" altLang="en-US" sz="1600" dirty="0">
                <a:latin typeface="黑体" panose="02010609060101010101" pitchFamily="49" charset="-122"/>
                <a:ea typeface="黑体" panose="02010609060101010101" pitchFamily="49" charset="-122"/>
              </a:rPr>
              <a:t>年财税</a:t>
            </a:r>
            <a:r>
              <a:rPr lang="en-US" altLang="zh-CN" sz="1600" dirty="0">
                <a:latin typeface="黑体" panose="02010609060101010101" pitchFamily="49" charset="-122"/>
                <a:ea typeface="黑体" panose="02010609060101010101" pitchFamily="49" charset="-122"/>
              </a:rPr>
              <a:t>[2018]64</a:t>
            </a:r>
            <a:r>
              <a:rPr lang="zh-CN" altLang="en-US" sz="1600" dirty="0" smtClean="0">
                <a:latin typeface="黑体" panose="02010609060101010101" pitchFamily="49" charset="-122"/>
                <a:ea typeface="黑体" panose="02010609060101010101" pitchFamily="49" charset="-122"/>
              </a:rPr>
              <a:t>号文</a:t>
            </a:r>
            <a:r>
              <a:rPr lang="zh-CN" altLang="en-US" sz="1600" dirty="0">
                <a:latin typeface="黑体" panose="02010609060101010101" pitchFamily="49" charset="-122"/>
                <a:ea typeface="黑体" panose="02010609060101010101" pitchFamily="49" charset="-122"/>
              </a:rPr>
              <a:t>，允许委托</a:t>
            </a:r>
            <a:r>
              <a:rPr lang="zh-CN" altLang="en-US" sz="1600" dirty="0" smtClean="0">
                <a:latin typeface="黑体" panose="02010609060101010101" pitchFamily="49" charset="-122"/>
                <a:ea typeface="黑体" panose="02010609060101010101" pitchFamily="49" charset="-122"/>
              </a:rPr>
              <a:t>境外（</a:t>
            </a:r>
            <a:r>
              <a:rPr lang="zh-CN" altLang="en-US" sz="1600" b="1" dirty="0" smtClean="0">
                <a:solidFill>
                  <a:srgbClr val="FF0000"/>
                </a:solidFill>
                <a:latin typeface="黑体" panose="02010609060101010101" pitchFamily="49" charset="-122"/>
                <a:ea typeface="黑体" panose="02010609060101010101" pitchFamily="49" charset="-122"/>
              </a:rPr>
              <a:t>不包含境外个人</a:t>
            </a:r>
            <a:r>
              <a:rPr lang="zh-CN" altLang="en-US" sz="1600" dirty="0" smtClean="0">
                <a:latin typeface="黑体" panose="02010609060101010101" pitchFamily="49" charset="-122"/>
                <a:ea typeface="黑体" panose="02010609060101010101" pitchFamily="49" charset="-122"/>
              </a:rPr>
              <a:t>）进行</a:t>
            </a:r>
            <a:r>
              <a:rPr lang="zh-CN" altLang="en-US" sz="1600" dirty="0">
                <a:latin typeface="黑体" panose="02010609060101010101" pitchFamily="49" charset="-122"/>
                <a:ea typeface="黑体" panose="02010609060101010101" pitchFamily="49" charset="-122"/>
              </a:rPr>
              <a:t>研发活动所发生的费用，按照费用实际发生额的</a:t>
            </a:r>
            <a:r>
              <a:rPr lang="en-US" altLang="zh-CN" sz="1600" dirty="0">
                <a:latin typeface="黑体" panose="02010609060101010101" pitchFamily="49" charset="-122"/>
                <a:ea typeface="黑体" panose="02010609060101010101" pitchFamily="49" charset="-122"/>
              </a:rPr>
              <a:t>80%</a:t>
            </a:r>
            <a:r>
              <a:rPr lang="zh-CN" altLang="en-US" sz="1600" dirty="0">
                <a:latin typeface="黑体" panose="02010609060101010101" pitchFamily="49" charset="-122"/>
                <a:ea typeface="黑体" panose="02010609060101010101" pitchFamily="49" charset="-122"/>
              </a:rPr>
              <a:t>计入委托方的委托境外研发费用</a:t>
            </a:r>
            <a:r>
              <a:rPr lang="zh-CN" altLang="en-US" sz="1600" dirty="0" smtClean="0">
                <a:latin typeface="黑体" panose="02010609060101010101" pitchFamily="49" charset="-122"/>
                <a:ea typeface="黑体" panose="02010609060101010101" pitchFamily="49" charset="-122"/>
              </a:rPr>
              <a:t>。委托</a:t>
            </a:r>
            <a:r>
              <a:rPr lang="zh-CN" altLang="en-US" sz="1600" dirty="0">
                <a:latin typeface="黑体" panose="02010609060101010101" pitchFamily="49" charset="-122"/>
                <a:ea typeface="黑体" panose="02010609060101010101" pitchFamily="49" charset="-122"/>
              </a:rPr>
              <a:t>境外研发费用不超过境内符合条件的研发费用三分之二的部分，可以按规定在企业所得税前加计</a:t>
            </a:r>
            <a:r>
              <a:rPr lang="zh-CN" altLang="en-US" sz="1600" dirty="0" smtClean="0">
                <a:latin typeface="黑体" panose="02010609060101010101" pitchFamily="49" charset="-122"/>
                <a:ea typeface="黑体" panose="02010609060101010101" pitchFamily="49" charset="-122"/>
              </a:rPr>
              <a:t>扣除。</a:t>
            </a:r>
            <a:endParaRPr lang="en-US" altLang="zh-CN" sz="1600" dirty="0" smtClean="0">
              <a:latin typeface="黑体" panose="02010609060101010101" pitchFamily="49" charset="-122"/>
              <a:ea typeface="黑体" panose="02010609060101010101" pitchFamily="49" charset="-122"/>
            </a:endParaRPr>
          </a:p>
          <a:p>
            <a:pPr marL="0" indent="0">
              <a:lnSpc>
                <a:spcPct val="150000"/>
              </a:lnSpc>
              <a:spcBef>
                <a:spcPts val="0"/>
              </a:spcBef>
              <a:buNone/>
            </a:pPr>
            <a:r>
              <a:rPr lang="en-US" altLang="zh-CN" sz="1600" dirty="0" smtClean="0">
                <a:latin typeface="黑体" panose="02010609060101010101" pitchFamily="49" charset="-122"/>
                <a:ea typeface="黑体" panose="02010609060101010101" pitchFamily="49" charset="-122"/>
              </a:rPr>
              <a:t>2</a:t>
            </a:r>
            <a:r>
              <a:rPr lang="zh-CN" altLang="en-US" sz="1600" dirty="0" smtClean="0">
                <a:latin typeface="黑体" panose="02010609060101010101" pitchFamily="49" charset="-122"/>
                <a:ea typeface="黑体" panose="02010609060101010101" pitchFamily="49" charset="-122"/>
              </a:rPr>
              <a:t>、委托境内个人</a:t>
            </a:r>
            <a:r>
              <a:rPr lang="zh-CN" altLang="en-US" sz="1600" dirty="0">
                <a:latin typeface="黑体" panose="02010609060101010101" pitchFamily="49" charset="-122"/>
                <a:ea typeface="黑体" panose="02010609060101010101" pitchFamily="49" charset="-122"/>
              </a:rPr>
              <a:t>研发的，应凭个人出具的发票等合法有效凭证计算税前加计扣除。</a:t>
            </a:r>
            <a:endParaRPr lang="en-US" altLang="zh-CN" sz="1600" dirty="0" smtClean="0">
              <a:latin typeface="黑体" panose="02010609060101010101" pitchFamily="49" charset="-122"/>
              <a:ea typeface="黑体" panose="02010609060101010101" pitchFamily="49" charset="-122"/>
            </a:endParaRPr>
          </a:p>
          <a:p>
            <a:endParaRPr lang="en-US" altLang="zh-CN"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七、研发费用认定依据</a:t>
            </a:r>
            <a:endParaRPr lang="zh-CN" altLang="en-US" sz="2800" b="1" dirty="0"/>
          </a:p>
        </p:txBody>
      </p:sp>
      <p:sp>
        <p:nvSpPr>
          <p:cNvPr id="3" name="内容占位符 2"/>
          <p:cNvSpPr>
            <a:spLocks noGrp="1"/>
          </p:cNvSpPr>
          <p:nvPr>
            <p:ph idx="1"/>
          </p:nvPr>
        </p:nvSpPr>
        <p:spPr/>
        <p:txBody>
          <a:bodyPr>
            <a:normAutofit/>
          </a:bodyPr>
          <a:lstStyle/>
          <a:p>
            <a:endParaRPr lang="zh-CN" altLang="en-US" sz="2600" dirty="0" smtClean="0">
              <a:latin typeface="黑体" panose="02010609060101010101" pitchFamily="49" charset="-122"/>
              <a:ea typeface="黑体" panose="02010609060101010101" pitchFamily="49" charset="-122"/>
            </a:endParaRPr>
          </a:p>
          <a:p>
            <a:r>
              <a:rPr lang="zh-CN" altLang="en-US" sz="2000" b="1" dirty="0" smtClean="0">
                <a:latin typeface="黑体" panose="02010609060101010101" pitchFamily="49" charset="-122"/>
                <a:ea typeface="黑体" panose="02010609060101010101" pitchFamily="49" charset="-122"/>
              </a:rPr>
              <a:t>重点：</a:t>
            </a:r>
            <a:endParaRPr lang="zh-CN" altLang="en-US" sz="2000" b="1" dirty="0" smtClean="0">
              <a:latin typeface="黑体" panose="02010609060101010101" pitchFamily="49" charset="-122"/>
              <a:ea typeface="黑体" panose="02010609060101010101" pitchFamily="49" charset="-122"/>
            </a:endParaRPr>
          </a:p>
          <a:p>
            <a:pPr marL="0" indent="0">
              <a:buNone/>
            </a:pPr>
            <a:r>
              <a:rPr lang="en-US" altLang="zh-CN" sz="1600" dirty="0" smtClean="0">
                <a:latin typeface="黑体" panose="02010609060101010101" pitchFamily="49" charset="-122"/>
                <a:ea typeface="黑体" panose="02010609060101010101" pitchFamily="49" charset="-122"/>
              </a:rPr>
              <a:t>3</a:t>
            </a:r>
            <a:r>
              <a:rPr lang="zh-CN" altLang="en-US" sz="1600" dirty="0" smtClean="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无论委托方是否享受研发费用税前加计扣除政策，受托方均不得加计扣除</a:t>
            </a:r>
            <a:r>
              <a:rPr lang="zh-CN" altLang="en-US"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0" indent="0">
              <a:buNone/>
            </a:pPr>
            <a:r>
              <a:rPr lang="en-US" altLang="zh-CN" sz="1600" dirty="0" smtClean="0">
                <a:latin typeface="黑体" panose="02010609060101010101" pitchFamily="49" charset="-122"/>
                <a:ea typeface="黑体" panose="02010609060101010101" pitchFamily="49" charset="-122"/>
              </a:rPr>
              <a:t>4</a:t>
            </a:r>
            <a:r>
              <a:rPr lang="zh-CN" altLang="en-US" sz="1600" dirty="0">
                <a:latin typeface="黑体" panose="02010609060101010101" pitchFamily="49" charset="-122"/>
                <a:ea typeface="黑体" panose="02010609060101010101" pitchFamily="49" charset="-122"/>
              </a:rPr>
              <a:t>、研发成果的约定</a:t>
            </a:r>
            <a:endParaRPr lang="zh-CN" altLang="en-US" sz="1600" dirty="0">
              <a:latin typeface="黑体" panose="02010609060101010101" pitchFamily="49" charset="-122"/>
              <a:ea typeface="黑体" panose="02010609060101010101" pitchFamily="49" charset="-122"/>
            </a:endParaRPr>
          </a:p>
          <a:p>
            <a:pPr marL="0" indent="0">
              <a:buNone/>
            </a:pPr>
            <a:r>
              <a:rPr lang="zh-CN" altLang="en-US" sz="1600" dirty="0">
                <a:latin typeface="黑体" panose="02010609060101010101" pitchFamily="49" charset="-122"/>
                <a:ea typeface="黑体" panose="02010609060101010101" pitchFamily="49" charset="-122"/>
              </a:rPr>
              <a:t>如果要委托研发，则需在委托协议中必须明确项目成果为委托方所有。如果委托协议中规定项目成果归受托方所有，则对于委托方而言，其发生的委托外部研发费从实质上讲，相当于从受托方购买技术使用权，费用支出按照“无形资产摊销”处理，不能作为委托外部研发处理。摊销年限可参照双方合同约定的年限执行。</a:t>
            </a:r>
            <a:endParaRPr lang="en-US" altLang="zh-CN" sz="12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八</a:t>
            </a:r>
            <a:r>
              <a:rPr lang="zh-CN" altLang="en-US" sz="2800" b="1" dirty="0" smtClean="0"/>
              <a:t>、特殊规定</a:t>
            </a:r>
            <a:endParaRPr lang="zh-CN" altLang="en-US" sz="2800" b="1" dirty="0"/>
          </a:p>
        </p:txBody>
      </p:sp>
      <p:sp>
        <p:nvSpPr>
          <p:cNvPr id="3" name="内容占位符 2"/>
          <p:cNvSpPr>
            <a:spLocks noGrp="1"/>
          </p:cNvSpPr>
          <p:nvPr>
            <p:ph idx="1"/>
          </p:nvPr>
        </p:nvSpPr>
        <p:spPr>
          <a:xfrm>
            <a:off x="1594885" y="915567"/>
            <a:ext cx="7218917" cy="3312368"/>
          </a:xfrm>
        </p:spPr>
        <p:txBody>
          <a:bodyPr>
            <a:noAutofit/>
          </a:bodyPr>
          <a:lstStyle/>
          <a:p>
            <a:pPr marL="64135" indent="0">
              <a:buNone/>
            </a:pPr>
            <a:r>
              <a:rPr lang="en-US" altLang="zh-CN" sz="1600" b="1" dirty="0" smtClean="0">
                <a:latin typeface="黑体" panose="02010609060101010101" pitchFamily="49" charset="-122"/>
                <a:ea typeface="黑体" panose="02010609060101010101" pitchFamily="49" charset="-122"/>
              </a:rPr>
              <a:t>1</a:t>
            </a:r>
            <a:r>
              <a:rPr lang="zh-CN" altLang="en-US" sz="1600" b="1" dirty="0" smtClean="0">
                <a:latin typeface="黑体" panose="02010609060101010101" pitchFamily="49" charset="-122"/>
                <a:ea typeface="黑体" panose="02010609060101010101" pitchFamily="49" charset="-122"/>
              </a:rPr>
              <a:t>、财政</a:t>
            </a:r>
            <a:r>
              <a:rPr lang="zh-CN" altLang="en-US" sz="1600" b="1" dirty="0">
                <a:latin typeface="黑体" panose="02010609060101010101" pitchFamily="49" charset="-122"/>
                <a:ea typeface="黑体" panose="02010609060101010101" pitchFamily="49" charset="-122"/>
              </a:rPr>
              <a:t>性资金用于研发形成的研发费支出不得加计扣除</a:t>
            </a:r>
            <a:endParaRPr lang="zh-CN" altLang="en-US" sz="1600" b="1" dirty="0">
              <a:latin typeface="黑体" panose="02010609060101010101" pitchFamily="49" charset="-122"/>
              <a:ea typeface="黑体" panose="02010609060101010101" pitchFamily="49" charset="-122"/>
            </a:endParaRPr>
          </a:p>
          <a:p>
            <a:pPr marL="64135" indent="0">
              <a:lnSpc>
                <a:spcPct val="150000"/>
              </a:lnSpc>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企业所得税法实施条例</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规定，企业的不征税收入用于支出所形成的费用或者资产，不得扣除或者计算对应的折旧、摊销扣除。据此，</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公告</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明确，企业取得</a:t>
            </a:r>
            <a:r>
              <a:rPr lang="zh-CN" altLang="en-US" sz="1600" b="1" dirty="0">
                <a:solidFill>
                  <a:srgbClr val="FF0000"/>
                </a:solidFill>
                <a:latin typeface="黑体" panose="02010609060101010101" pitchFamily="49" charset="-122"/>
                <a:ea typeface="黑体" panose="02010609060101010101" pitchFamily="49" charset="-122"/>
              </a:rPr>
              <a:t>作为不征税收入处理的财政性资金用于研发活动所形成的费用或无形资产，不得计算加计扣除</a:t>
            </a:r>
            <a:r>
              <a:rPr lang="zh-CN" altLang="en-US" sz="1600" dirty="0">
                <a:latin typeface="黑体" panose="02010609060101010101" pitchFamily="49" charset="-122"/>
                <a:ea typeface="黑体" panose="02010609060101010101" pitchFamily="49" charset="-122"/>
              </a:rPr>
              <a:t>。未作为不征税收入处理的财政性资金用于研发活动所形成的费用或无形资产，可按规定计算加计扣除。</a:t>
            </a:r>
            <a:endParaRPr lang="zh-CN" altLang="en-US" sz="16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八</a:t>
            </a:r>
            <a:r>
              <a:rPr lang="zh-CN" altLang="en-US" sz="2800" b="1" dirty="0" smtClean="0"/>
              <a:t>、特殊规定</a:t>
            </a:r>
            <a:endParaRPr lang="zh-CN" altLang="en-US" sz="2800" b="1" dirty="0"/>
          </a:p>
        </p:txBody>
      </p:sp>
      <p:sp>
        <p:nvSpPr>
          <p:cNvPr id="3" name="内容占位符 2"/>
          <p:cNvSpPr>
            <a:spLocks noGrp="1"/>
          </p:cNvSpPr>
          <p:nvPr>
            <p:ph idx="1"/>
          </p:nvPr>
        </p:nvSpPr>
        <p:spPr>
          <a:xfrm>
            <a:off x="1594884" y="1200150"/>
            <a:ext cx="7091915" cy="3585846"/>
          </a:xfrm>
        </p:spPr>
        <p:txBody>
          <a:bodyPr>
            <a:noAutofit/>
          </a:bodyPr>
          <a:lstStyle/>
          <a:p>
            <a:pPr marL="0" indent="0">
              <a:lnSpc>
                <a:spcPct val="150000"/>
              </a:lnSpc>
              <a:buNone/>
            </a:pPr>
            <a:r>
              <a:rPr lang="en-US" altLang="zh-CN" sz="1600" b="1" dirty="0" smtClean="0">
                <a:latin typeface="黑体" panose="02010609060101010101" pitchFamily="49" charset="-122"/>
                <a:ea typeface="黑体" panose="02010609060101010101" pitchFamily="49" charset="-122"/>
              </a:rPr>
              <a:t>2</a:t>
            </a:r>
            <a:r>
              <a:rPr lang="zh-CN" altLang="en-US" sz="1600" b="1" dirty="0" smtClean="0">
                <a:latin typeface="黑体" panose="02010609060101010101" pitchFamily="49" charset="-122"/>
                <a:ea typeface="黑体" panose="02010609060101010101" pitchFamily="49" charset="-122"/>
              </a:rPr>
              <a:t>、政府补助</a:t>
            </a:r>
            <a:endParaRPr lang="en-US" altLang="zh-CN" sz="1600" b="1" dirty="0" smtClean="0">
              <a:latin typeface="黑体" panose="02010609060101010101" pitchFamily="49" charset="-122"/>
              <a:ea typeface="黑体" panose="02010609060101010101" pitchFamily="49" charset="-122"/>
            </a:endParaRPr>
          </a:p>
          <a:p>
            <a:pPr marL="0" indent="0">
              <a:lnSpc>
                <a:spcPct val="150000"/>
              </a:lnSpc>
              <a:buNone/>
            </a:pPr>
            <a:r>
              <a:rPr lang="en-US" altLang="zh-CN" sz="1600" dirty="0" smtClean="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国家税务总局关于研发费用税前加计扣除归集范围有关问题的公告</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国家税务总局公告</a:t>
            </a:r>
            <a:r>
              <a:rPr lang="en-US" altLang="zh-CN" sz="1600" dirty="0">
                <a:latin typeface="黑体" panose="02010609060101010101" pitchFamily="49" charset="-122"/>
                <a:ea typeface="黑体" panose="02010609060101010101" pitchFamily="49" charset="-122"/>
              </a:rPr>
              <a:t>〔2017〕40</a:t>
            </a:r>
            <a:r>
              <a:rPr lang="zh-CN" altLang="en-US" sz="1600" dirty="0">
                <a:latin typeface="黑体" panose="02010609060101010101" pitchFamily="49" charset="-122"/>
                <a:ea typeface="黑体" panose="02010609060101010101" pitchFamily="49" charset="-122"/>
              </a:rPr>
              <a:t>号</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规定：企业取得的政府补助，会计处理时采用直接冲减研发费用方法且税务处理时未将其确认为应税收入的，应按冲减后的余额计算加计扣除金额。</a:t>
            </a:r>
            <a:endParaRPr lang="zh-CN" altLang="en-US" sz="1600" dirty="0">
              <a:latin typeface="黑体" panose="02010609060101010101" pitchFamily="49" charset="-122"/>
              <a:ea typeface="黑体" panose="02010609060101010101" pitchFamily="49" charset="-122"/>
            </a:endParaRPr>
          </a:p>
          <a:p>
            <a:pPr marL="0" indent="0">
              <a:lnSpc>
                <a:spcPct val="150000"/>
              </a:lnSpc>
              <a:buNone/>
            </a:pPr>
            <a:r>
              <a:rPr lang="zh-CN" altLang="en-US" sz="2000" dirty="0"/>
              <a:t>　　</a:t>
            </a:r>
            <a:endParaRPr lang="zh-CN" altLang="en-US" sz="20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八</a:t>
            </a:r>
            <a:r>
              <a:rPr lang="zh-CN" altLang="en-US" sz="2800" b="1" dirty="0" smtClean="0"/>
              <a:t>、特殊规定</a:t>
            </a:r>
            <a:endParaRPr lang="zh-CN" altLang="en-US" sz="2800" b="1" dirty="0"/>
          </a:p>
        </p:txBody>
      </p:sp>
      <p:sp>
        <p:nvSpPr>
          <p:cNvPr id="3" name="内容占位符 2"/>
          <p:cNvSpPr>
            <a:spLocks noGrp="1"/>
          </p:cNvSpPr>
          <p:nvPr>
            <p:ph idx="1"/>
          </p:nvPr>
        </p:nvSpPr>
        <p:spPr>
          <a:xfrm>
            <a:off x="1594549" y="987574"/>
            <a:ext cx="7091915" cy="3585846"/>
          </a:xfrm>
        </p:spPr>
        <p:txBody>
          <a:bodyPr>
            <a:noAutofit/>
          </a:bodyPr>
          <a:lstStyle/>
          <a:p>
            <a:pPr marL="0" indent="0">
              <a:lnSpc>
                <a:spcPts val="2700"/>
              </a:lnSpc>
              <a:spcBef>
                <a:spcPts val="0"/>
              </a:spcBef>
              <a:buNone/>
            </a:pPr>
            <a:r>
              <a:rPr lang="en-US" altLang="zh-CN" sz="1600" b="1" dirty="0" smtClean="0">
                <a:latin typeface="黑体" panose="02010609060101010101" pitchFamily="49" charset="-122"/>
                <a:ea typeface="黑体" panose="02010609060101010101" pitchFamily="49" charset="-122"/>
              </a:rPr>
              <a:t>3</a:t>
            </a:r>
            <a:r>
              <a:rPr lang="zh-CN" altLang="en-US" sz="1600" b="1" dirty="0">
                <a:latin typeface="黑体" panose="02010609060101010101" pitchFamily="49" charset="-122"/>
                <a:ea typeface="黑体" panose="02010609060101010101" pitchFamily="49" charset="-122"/>
              </a:rPr>
              <a:t>、共同合作开发的</a:t>
            </a:r>
            <a:r>
              <a:rPr lang="zh-CN" altLang="en-US" sz="1600" b="1" dirty="0" smtClean="0">
                <a:latin typeface="黑体" panose="02010609060101010101" pitchFamily="49" charset="-122"/>
                <a:ea typeface="黑体" panose="02010609060101010101" pitchFamily="49" charset="-122"/>
              </a:rPr>
              <a:t>项目</a:t>
            </a:r>
            <a:endParaRPr lang="en-US" altLang="zh-CN" sz="1600" b="1" dirty="0" smtClean="0">
              <a:latin typeface="黑体" panose="02010609060101010101" pitchFamily="49" charset="-122"/>
              <a:ea typeface="黑体" panose="02010609060101010101" pitchFamily="49" charset="-122"/>
            </a:endParaRPr>
          </a:p>
          <a:p>
            <a:pPr marL="0" indent="0">
              <a:lnSpc>
                <a:spcPts val="2700"/>
              </a:lnSpc>
              <a:spcBef>
                <a:spcPts val="0"/>
              </a:spcBef>
              <a:buNone/>
            </a:pPr>
            <a:r>
              <a:rPr lang="zh-CN" altLang="en-US" sz="1600" dirty="0" smtClean="0">
                <a:latin typeface="黑体" panose="02010609060101010101" pitchFamily="49" charset="-122"/>
                <a:ea typeface="黑体" panose="02010609060101010101" pitchFamily="49" charset="-122"/>
              </a:rPr>
              <a:t>由</a:t>
            </a:r>
            <a:r>
              <a:rPr lang="zh-CN" altLang="en-US" sz="1600" dirty="0">
                <a:latin typeface="黑体" panose="02010609060101010101" pitchFamily="49" charset="-122"/>
                <a:ea typeface="黑体" panose="02010609060101010101" pitchFamily="49" charset="-122"/>
              </a:rPr>
              <a:t>合作各方就自身实际承担的研发费用分别计算加计扣除。</a:t>
            </a:r>
            <a:endParaRPr lang="zh-CN" altLang="en-US" sz="1600" dirty="0">
              <a:latin typeface="黑体" panose="02010609060101010101" pitchFamily="49" charset="-122"/>
              <a:ea typeface="黑体" panose="02010609060101010101" pitchFamily="49" charset="-122"/>
            </a:endParaRPr>
          </a:p>
          <a:p>
            <a:pPr marL="0" indent="0">
              <a:lnSpc>
                <a:spcPts val="2700"/>
              </a:lnSpc>
              <a:spcBef>
                <a:spcPts val="0"/>
              </a:spcBef>
              <a:buNone/>
            </a:pPr>
            <a:endParaRPr lang="zh-CN" altLang="en-US" sz="1600" dirty="0">
              <a:latin typeface="黑体" panose="02010609060101010101" pitchFamily="49" charset="-122"/>
              <a:ea typeface="黑体" panose="02010609060101010101" pitchFamily="49" charset="-122"/>
            </a:endParaRPr>
          </a:p>
          <a:p>
            <a:pPr marL="0" indent="0">
              <a:lnSpc>
                <a:spcPts val="2700"/>
              </a:lnSpc>
              <a:spcBef>
                <a:spcPts val="0"/>
              </a:spcBef>
              <a:buNone/>
            </a:pPr>
            <a:r>
              <a:rPr lang="en-US" altLang="zh-CN" sz="1600" b="1" dirty="0" smtClean="0">
                <a:latin typeface="黑体" panose="02010609060101010101" pitchFamily="49" charset="-122"/>
                <a:ea typeface="黑体" panose="02010609060101010101" pitchFamily="49" charset="-122"/>
              </a:rPr>
              <a:t>4</a:t>
            </a:r>
            <a:r>
              <a:rPr lang="zh-CN" altLang="en-US" sz="1600" b="1" dirty="0" smtClean="0">
                <a:latin typeface="黑体" panose="02010609060101010101" pitchFamily="49" charset="-122"/>
                <a:ea typeface="黑体" panose="02010609060101010101" pitchFamily="49" charset="-122"/>
              </a:rPr>
              <a:t>、企业集团集中研发</a:t>
            </a:r>
            <a:endParaRPr lang="en-US" altLang="zh-CN" sz="1600" b="1" dirty="0" smtClean="0">
              <a:latin typeface="黑体" panose="02010609060101010101" pitchFamily="49" charset="-122"/>
              <a:ea typeface="黑体" panose="02010609060101010101" pitchFamily="49" charset="-122"/>
            </a:endParaRPr>
          </a:p>
          <a:p>
            <a:pPr marL="0" indent="0">
              <a:lnSpc>
                <a:spcPts val="2700"/>
              </a:lnSpc>
              <a:spcBef>
                <a:spcPts val="0"/>
              </a:spcBef>
              <a:buNone/>
            </a:pPr>
            <a:r>
              <a:rPr lang="zh-CN" altLang="en-US" sz="1600" dirty="0" smtClean="0">
                <a:latin typeface="黑体" panose="02010609060101010101" pitchFamily="49" charset="-122"/>
                <a:ea typeface="黑体" panose="02010609060101010101" pitchFamily="49" charset="-122"/>
              </a:rPr>
              <a:t>企业集团</a:t>
            </a:r>
            <a:r>
              <a:rPr lang="zh-CN" altLang="en-US" sz="1600" dirty="0">
                <a:latin typeface="黑体" panose="02010609060101010101" pitchFamily="49" charset="-122"/>
                <a:ea typeface="黑体" panose="02010609060101010101" pitchFamily="49" charset="-122"/>
              </a:rPr>
              <a:t>根据生产经营和科技开发的实际情况，对技术要求高、投资数额大，需要集中研发的项目，其实际发生的研发费用，可以按照权利和义务相一致、费用支出和收益分享相配比的原则，合理确定研发费用的分摊方法，在受益成员企业间进行分摊，由相关成员企业分别计算加计扣除。</a:t>
            </a:r>
            <a:endParaRPr lang="zh-CN" altLang="en-US" sz="1600" dirty="0">
              <a:latin typeface="黑体" panose="02010609060101010101" pitchFamily="49" charset="-122"/>
              <a:ea typeface="黑体" panose="02010609060101010101" pitchFamily="49" charset="-122"/>
            </a:endParaRPr>
          </a:p>
          <a:p>
            <a:pPr marL="0" indent="0">
              <a:lnSpc>
                <a:spcPts val="2700"/>
              </a:lnSpc>
              <a:spcBef>
                <a:spcPts val="0"/>
              </a:spcBef>
              <a:buNone/>
            </a:pPr>
            <a:endParaRPr lang="zh-CN" altLang="en-US" sz="1800" dirty="0" smtClean="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a:t>九、监督管理</a:t>
            </a:r>
            <a:endParaRPr lang="zh-CN" altLang="en-US" sz="2800" b="1" dirty="0"/>
          </a:p>
        </p:txBody>
      </p:sp>
      <p:sp>
        <p:nvSpPr>
          <p:cNvPr id="3" name="内容占位符 2"/>
          <p:cNvSpPr>
            <a:spLocks noGrp="1"/>
          </p:cNvSpPr>
          <p:nvPr>
            <p:ph idx="1"/>
          </p:nvPr>
        </p:nvSpPr>
        <p:spPr>
          <a:xfrm>
            <a:off x="1611272" y="987574"/>
            <a:ext cx="7091915" cy="3585846"/>
          </a:xfrm>
        </p:spPr>
        <p:txBody>
          <a:bodyPr>
            <a:normAutofit/>
          </a:bodyPr>
          <a:lstStyle/>
          <a:p>
            <a:endParaRPr lang="zh-CN" altLang="en-US" sz="2400" dirty="0" smtClean="0"/>
          </a:p>
          <a:p>
            <a:pPr>
              <a:lnSpc>
                <a:spcPct val="120000"/>
              </a:lnSpc>
            </a:pPr>
            <a:r>
              <a:rPr lang="zh-CN" altLang="en-US" sz="1800" b="1" dirty="0" smtClean="0">
                <a:latin typeface="黑体" panose="02010609060101010101" pitchFamily="49" charset="-122"/>
                <a:ea typeface="黑体" panose="02010609060101010101" pitchFamily="49" charset="-122"/>
              </a:rPr>
              <a:t>研发费监督管理</a:t>
            </a:r>
            <a:endParaRPr lang="en-US" altLang="zh-CN" sz="1800" b="1" dirty="0" smtClean="0">
              <a:latin typeface="黑体" panose="02010609060101010101" pitchFamily="49" charset="-122"/>
              <a:ea typeface="黑体" panose="02010609060101010101" pitchFamily="49" charset="-122"/>
            </a:endParaRPr>
          </a:p>
          <a:p>
            <a:pPr marL="0" indent="0">
              <a:lnSpc>
                <a:spcPct val="120000"/>
              </a:lnSpc>
              <a:buNone/>
            </a:pPr>
            <a:r>
              <a:rPr lang="zh-CN" altLang="en-US" sz="1600" dirty="0" smtClean="0">
                <a:latin typeface="黑体" panose="02010609060101010101" pitchFamily="49" charset="-122"/>
                <a:ea typeface="黑体" panose="02010609060101010101" pitchFamily="49" charset="-122"/>
              </a:rPr>
              <a:t>    税务机关</a:t>
            </a:r>
            <a:r>
              <a:rPr lang="zh-CN" altLang="en-US" sz="1600" dirty="0">
                <a:latin typeface="黑体" panose="02010609060101010101" pitchFamily="49" charset="-122"/>
                <a:ea typeface="黑体" panose="02010609060101010101" pitchFamily="49" charset="-122"/>
              </a:rPr>
              <a:t>应加强对享受研发费用加计扣除优惠企业的后续管理和监督检查。每年汇算清缴期结束后应开展核查，核查面不得低于享受该优惠企业户数的</a:t>
            </a:r>
            <a:r>
              <a:rPr lang="en-US" altLang="zh-CN" sz="1600" dirty="0">
                <a:latin typeface="黑体" panose="02010609060101010101" pitchFamily="49" charset="-122"/>
                <a:ea typeface="黑体" panose="02010609060101010101" pitchFamily="49" charset="-122"/>
              </a:rPr>
              <a:t>20%</a:t>
            </a:r>
            <a:r>
              <a:rPr lang="zh-CN" altLang="en-US" sz="1600" dirty="0">
                <a:latin typeface="黑体" panose="02010609060101010101" pitchFamily="49" charset="-122"/>
                <a:ea typeface="黑体" panose="02010609060101010101" pitchFamily="49" charset="-122"/>
              </a:rPr>
              <a:t>。省级税务机关</a:t>
            </a:r>
            <a:r>
              <a:rPr lang="zh-CN" altLang="en-US" sz="1600" dirty="0" smtClean="0">
                <a:latin typeface="黑体" panose="02010609060101010101" pitchFamily="49" charset="-122"/>
                <a:ea typeface="黑体" panose="02010609060101010101" pitchFamily="49" charset="-122"/>
              </a:rPr>
              <a:t>可根据</a:t>
            </a:r>
            <a:r>
              <a:rPr lang="zh-CN" altLang="en-US" sz="1600" dirty="0">
                <a:latin typeface="黑体" panose="02010609060101010101" pitchFamily="49" charset="-122"/>
                <a:ea typeface="黑体" panose="02010609060101010101" pitchFamily="49" charset="-122"/>
              </a:rPr>
              <a:t>实际情况制订具体核查办法或工作措施</a:t>
            </a:r>
            <a:r>
              <a:rPr lang="zh-CN" altLang="en-US" sz="1600" dirty="0" smtClean="0">
                <a:latin typeface="黑体" panose="02010609060101010101" pitchFamily="49" charset="-122"/>
                <a:ea typeface="黑体" panose="02010609060101010101" pitchFamily="49" charset="-122"/>
              </a:rPr>
              <a:t>。</a:t>
            </a:r>
            <a:endParaRPr lang="zh-CN" altLang="en-US" sz="16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bwMode="auto">
          <a:xfrm>
            <a:off x="1747285" y="300038"/>
            <a:ext cx="709723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normAutofit fontScale="97500"/>
          </a:bodyPr>
          <a:lstStyle>
            <a:lvl1pPr algn="l" rtl="0" eaLnBrk="1" fontAlgn="base" hangingPunct="1">
              <a:spcBef>
                <a:spcPct val="0"/>
              </a:spcBef>
              <a:spcAft>
                <a:spcPct val="0"/>
              </a:spcAft>
              <a:defRPr sz="2100" kern="1200">
                <a:solidFill>
                  <a:schemeClr val="accent1"/>
                </a:solidFill>
                <a:latin typeface="+mj-ea"/>
                <a:ea typeface="+mj-ea"/>
                <a:cs typeface="+mj-cs"/>
              </a:defRPr>
            </a:lvl1pPr>
            <a:lvl2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2pPr>
            <a:lvl3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3pPr>
            <a:lvl4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4pPr>
            <a:lvl5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5pPr>
            <a:lvl6pPr marL="3429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6pPr>
            <a:lvl7pPr marL="6858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7pPr>
            <a:lvl8pPr marL="10287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8pPr>
            <a:lvl9pPr marL="13716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9pPr>
          </a:lstStyle>
          <a:p>
            <a:r>
              <a:rPr lang="zh-CN" altLang="en-US" sz="2800" b="1" dirty="0" smtClean="0"/>
              <a:t>二、不适用税前加计扣除政策</a:t>
            </a:r>
            <a:endParaRPr lang="zh-CN" altLang="en-US" sz="2800" b="1" dirty="0"/>
          </a:p>
        </p:txBody>
      </p:sp>
      <p:sp>
        <p:nvSpPr>
          <p:cNvPr id="3" name="TextBox 2"/>
          <p:cNvSpPr txBox="1"/>
          <p:nvPr/>
        </p:nvSpPr>
        <p:spPr>
          <a:xfrm>
            <a:off x="1619672" y="1131590"/>
            <a:ext cx="6984776" cy="3474413"/>
          </a:xfrm>
          <a:prstGeom prst="rect">
            <a:avLst/>
          </a:prstGeom>
          <a:noFill/>
        </p:spPr>
        <p:txBody>
          <a:bodyPr wrap="square" rtlCol="0">
            <a:spAutoFit/>
          </a:bodyPr>
          <a:lstStyle/>
          <a:p>
            <a:pPr>
              <a:lnSpc>
                <a:spcPct val="200000"/>
              </a:lnSpc>
            </a:pPr>
            <a:r>
              <a:rPr lang="en-US" altLang="zh-CN" sz="1400" dirty="0">
                <a:latin typeface="+mj-ea"/>
                <a:ea typeface="+mj-ea"/>
              </a:rPr>
              <a:t>1.</a:t>
            </a:r>
            <a:r>
              <a:rPr lang="zh-CN" altLang="en-US" sz="1400" dirty="0">
                <a:latin typeface="+mj-ea"/>
                <a:ea typeface="+mj-ea"/>
              </a:rPr>
              <a:t>企业产品</a:t>
            </a:r>
            <a:r>
              <a:rPr lang="en-US" altLang="zh-CN" sz="1400" dirty="0">
                <a:latin typeface="+mj-ea"/>
                <a:ea typeface="+mj-ea"/>
              </a:rPr>
              <a:t>(</a:t>
            </a:r>
            <a:r>
              <a:rPr lang="zh-CN" altLang="en-US" sz="1400" dirty="0">
                <a:latin typeface="+mj-ea"/>
                <a:ea typeface="+mj-ea"/>
              </a:rPr>
              <a:t>服务</a:t>
            </a:r>
            <a:r>
              <a:rPr lang="en-US" altLang="zh-CN" sz="1400" dirty="0">
                <a:latin typeface="+mj-ea"/>
                <a:ea typeface="+mj-ea"/>
              </a:rPr>
              <a:t>)</a:t>
            </a:r>
            <a:r>
              <a:rPr lang="zh-CN" altLang="en-US" sz="1400" dirty="0">
                <a:latin typeface="+mj-ea"/>
                <a:ea typeface="+mj-ea"/>
              </a:rPr>
              <a:t>的常规性升级。</a:t>
            </a:r>
            <a:endParaRPr lang="zh-CN" altLang="en-US" sz="1400" dirty="0">
              <a:latin typeface="+mj-ea"/>
              <a:ea typeface="+mj-ea"/>
            </a:endParaRPr>
          </a:p>
          <a:p>
            <a:pPr>
              <a:lnSpc>
                <a:spcPct val="200000"/>
              </a:lnSpc>
            </a:pPr>
            <a:r>
              <a:rPr lang="en-US" altLang="zh-CN" sz="1400" dirty="0">
                <a:latin typeface="+mj-ea"/>
                <a:ea typeface="+mj-ea"/>
              </a:rPr>
              <a:t>2.</a:t>
            </a:r>
            <a:r>
              <a:rPr lang="zh-CN" altLang="en-US" sz="1400" dirty="0">
                <a:latin typeface="+mj-ea"/>
                <a:ea typeface="+mj-ea"/>
              </a:rPr>
              <a:t>对某项科研成果的直接应用，如直接采用公开的新工艺、材料、装置、产品、服务或知识等。</a:t>
            </a:r>
            <a:endParaRPr lang="zh-CN" altLang="en-US" sz="1400" dirty="0">
              <a:latin typeface="+mj-ea"/>
              <a:ea typeface="+mj-ea"/>
            </a:endParaRPr>
          </a:p>
          <a:p>
            <a:pPr>
              <a:lnSpc>
                <a:spcPct val="200000"/>
              </a:lnSpc>
            </a:pPr>
            <a:r>
              <a:rPr lang="en-US" altLang="zh-CN" sz="1400" dirty="0">
                <a:latin typeface="+mj-ea"/>
                <a:ea typeface="+mj-ea"/>
              </a:rPr>
              <a:t>3.</a:t>
            </a:r>
            <a:r>
              <a:rPr lang="zh-CN" altLang="en-US" sz="1400" dirty="0">
                <a:latin typeface="+mj-ea"/>
                <a:ea typeface="+mj-ea"/>
              </a:rPr>
              <a:t>企业在商品化后为顾客提供的技术支持活动。</a:t>
            </a:r>
            <a:endParaRPr lang="zh-CN" altLang="en-US" sz="1400" dirty="0">
              <a:latin typeface="+mj-ea"/>
              <a:ea typeface="+mj-ea"/>
            </a:endParaRPr>
          </a:p>
          <a:p>
            <a:pPr>
              <a:lnSpc>
                <a:spcPct val="200000"/>
              </a:lnSpc>
            </a:pPr>
            <a:r>
              <a:rPr lang="en-US" altLang="zh-CN" sz="1400" dirty="0">
                <a:latin typeface="+mj-ea"/>
                <a:ea typeface="+mj-ea"/>
              </a:rPr>
              <a:t>4.</a:t>
            </a:r>
            <a:r>
              <a:rPr lang="zh-CN" altLang="en-US" sz="1400" dirty="0">
                <a:latin typeface="+mj-ea"/>
                <a:ea typeface="+mj-ea"/>
              </a:rPr>
              <a:t>对现存产品、服务、技术、材料或工艺流程进行的重复或简单改变。</a:t>
            </a:r>
            <a:endParaRPr lang="zh-CN" altLang="en-US" sz="1400" dirty="0">
              <a:latin typeface="+mj-ea"/>
              <a:ea typeface="+mj-ea"/>
            </a:endParaRPr>
          </a:p>
          <a:p>
            <a:pPr>
              <a:lnSpc>
                <a:spcPct val="200000"/>
              </a:lnSpc>
            </a:pPr>
            <a:r>
              <a:rPr lang="en-US" altLang="zh-CN" sz="1400" dirty="0">
                <a:latin typeface="+mj-ea"/>
                <a:ea typeface="+mj-ea"/>
              </a:rPr>
              <a:t>5.</a:t>
            </a:r>
            <a:r>
              <a:rPr lang="zh-CN" altLang="en-US" sz="1400" dirty="0">
                <a:latin typeface="+mj-ea"/>
                <a:ea typeface="+mj-ea"/>
              </a:rPr>
              <a:t>市场调查研究、效率调查或管理研究。</a:t>
            </a:r>
            <a:endParaRPr lang="zh-CN" altLang="en-US" sz="1400" dirty="0">
              <a:latin typeface="+mj-ea"/>
              <a:ea typeface="+mj-ea"/>
            </a:endParaRPr>
          </a:p>
          <a:p>
            <a:pPr>
              <a:lnSpc>
                <a:spcPct val="200000"/>
              </a:lnSpc>
            </a:pPr>
            <a:r>
              <a:rPr lang="en-US" altLang="zh-CN" sz="1400" dirty="0">
                <a:latin typeface="+mj-ea"/>
                <a:ea typeface="+mj-ea"/>
              </a:rPr>
              <a:t>6.</a:t>
            </a:r>
            <a:r>
              <a:rPr lang="zh-CN" altLang="en-US" sz="1400" dirty="0">
                <a:latin typeface="+mj-ea"/>
                <a:ea typeface="+mj-ea"/>
              </a:rPr>
              <a:t>作为工业</a:t>
            </a:r>
            <a:r>
              <a:rPr lang="en-US" altLang="zh-CN" sz="1400" dirty="0">
                <a:latin typeface="+mj-ea"/>
                <a:ea typeface="+mj-ea"/>
              </a:rPr>
              <a:t>(</a:t>
            </a:r>
            <a:r>
              <a:rPr lang="zh-CN" altLang="en-US" sz="1400" dirty="0">
                <a:latin typeface="+mj-ea"/>
                <a:ea typeface="+mj-ea"/>
              </a:rPr>
              <a:t>服务</a:t>
            </a:r>
            <a:r>
              <a:rPr lang="en-US" altLang="zh-CN" sz="1400" dirty="0">
                <a:latin typeface="+mj-ea"/>
                <a:ea typeface="+mj-ea"/>
              </a:rPr>
              <a:t>)</a:t>
            </a:r>
            <a:r>
              <a:rPr lang="zh-CN" altLang="en-US" sz="1400" dirty="0">
                <a:latin typeface="+mj-ea"/>
                <a:ea typeface="+mj-ea"/>
              </a:rPr>
              <a:t>流程环节或常规的质量控制、测试分析、维修维护。</a:t>
            </a:r>
            <a:endParaRPr lang="zh-CN" altLang="en-US" sz="1400" dirty="0">
              <a:latin typeface="+mj-ea"/>
              <a:ea typeface="+mj-ea"/>
            </a:endParaRPr>
          </a:p>
          <a:p>
            <a:pPr>
              <a:lnSpc>
                <a:spcPct val="200000"/>
              </a:lnSpc>
            </a:pPr>
            <a:r>
              <a:rPr lang="en-US" altLang="zh-CN" sz="1400" dirty="0">
                <a:latin typeface="+mj-ea"/>
                <a:ea typeface="+mj-ea"/>
              </a:rPr>
              <a:t>7.</a:t>
            </a:r>
            <a:r>
              <a:rPr lang="zh-CN" altLang="en-US" sz="1400" dirty="0">
                <a:latin typeface="+mj-ea"/>
                <a:ea typeface="+mj-ea"/>
              </a:rPr>
              <a:t>社会科学、艺术或人文学方面的研究。</a:t>
            </a:r>
            <a:endParaRPr lang="zh-CN" altLang="en-US" sz="1400" dirty="0">
              <a:latin typeface="+mj-ea"/>
              <a:ea typeface="+mj-ea"/>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b="1" dirty="0" smtClean="0"/>
              <a:t>十、留存</a:t>
            </a:r>
            <a:r>
              <a:rPr lang="zh-CN" altLang="en-US" sz="2800" b="1" dirty="0"/>
              <a:t>备查资料</a:t>
            </a:r>
            <a:endParaRPr lang="zh-CN" altLang="en-US" sz="2800" b="1" dirty="0"/>
          </a:p>
        </p:txBody>
      </p:sp>
      <p:sp>
        <p:nvSpPr>
          <p:cNvPr id="3" name="内容占位符 2"/>
          <p:cNvSpPr>
            <a:spLocks noGrp="1"/>
          </p:cNvSpPr>
          <p:nvPr>
            <p:ph idx="1"/>
          </p:nvPr>
        </p:nvSpPr>
        <p:spPr>
          <a:xfrm>
            <a:off x="1835696" y="1200150"/>
            <a:ext cx="6851104" cy="3459831"/>
          </a:xfrm>
        </p:spPr>
        <p:txBody>
          <a:bodyPr>
            <a:noAutofit/>
          </a:bodyPr>
          <a:lstStyle/>
          <a:p>
            <a:pPr marL="64135" indent="0">
              <a:lnSpc>
                <a:spcPts val="2200"/>
              </a:lnSpc>
              <a:spcBef>
                <a:spcPts val="0"/>
              </a:spcBef>
              <a:buNone/>
            </a:pPr>
            <a:r>
              <a:rPr lang="en-US" altLang="zh-CN" sz="1600" dirty="0" smtClean="0">
                <a:latin typeface="黑体" panose="02010609060101010101" pitchFamily="49" charset="-122"/>
                <a:ea typeface="黑体" panose="02010609060101010101" pitchFamily="49" charset="-122"/>
              </a:rPr>
              <a:t>1</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自主、委托、合作研究开发项目计划书和企业有权部门关于自主、委托、合作研究开发项目立项的决议文件；</a:t>
            </a:r>
            <a:endParaRPr lang="zh-CN" altLang="en-US" sz="1600" dirty="0">
              <a:latin typeface="黑体" panose="02010609060101010101" pitchFamily="49" charset="-122"/>
              <a:ea typeface="黑体" panose="02010609060101010101" pitchFamily="49" charset="-122"/>
            </a:endParaRPr>
          </a:p>
          <a:p>
            <a:pPr marL="64135" indent="0">
              <a:lnSpc>
                <a:spcPts val="2200"/>
              </a:lnSpc>
              <a:spcBef>
                <a:spcPts val="0"/>
              </a:spcBef>
              <a:buNone/>
            </a:pPr>
            <a:r>
              <a:rPr lang="en-US" altLang="zh-CN" sz="1600" dirty="0">
                <a:latin typeface="黑体" panose="02010609060101010101" pitchFamily="49" charset="-122"/>
                <a:ea typeface="黑体" panose="02010609060101010101" pitchFamily="49" charset="-122"/>
              </a:rPr>
              <a:t>2.</a:t>
            </a:r>
            <a:r>
              <a:rPr lang="zh-CN" altLang="en-US" sz="1600" dirty="0">
                <a:latin typeface="黑体" panose="02010609060101010101" pitchFamily="49" charset="-122"/>
                <a:ea typeface="黑体" panose="02010609060101010101" pitchFamily="49" charset="-122"/>
              </a:rPr>
              <a:t>自主、委托、合作研究开发专门机构或项目组的编制情况和研发人员名单；</a:t>
            </a:r>
            <a:endParaRPr lang="zh-CN" altLang="en-US" sz="1600" dirty="0">
              <a:latin typeface="黑体" panose="02010609060101010101" pitchFamily="49" charset="-122"/>
              <a:ea typeface="黑体" panose="02010609060101010101" pitchFamily="49" charset="-122"/>
            </a:endParaRPr>
          </a:p>
          <a:p>
            <a:pPr marL="64135" indent="0">
              <a:lnSpc>
                <a:spcPts val="2200"/>
              </a:lnSpc>
              <a:spcBef>
                <a:spcPts val="0"/>
              </a:spcBef>
              <a:buNone/>
            </a:pPr>
            <a:r>
              <a:rPr lang="en-US" altLang="zh-CN" sz="1600" dirty="0">
                <a:latin typeface="黑体" panose="02010609060101010101" pitchFamily="49" charset="-122"/>
                <a:ea typeface="黑体" panose="02010609060101010101" pitchFamily="49" charset="-122"/>
              </a:rPr>
              <a:t>3.</a:t>
            </a:r>
            <a:r>
              <a:rPr lang="zh-CN" altLang="en-US" sz="1600" dirty="0">
                <a:latin typeface="黑体" panose="02010609060101010101" pitchFamily="49" charset="-122"/>
                <a:ea typeface="黑体" panose="02010609060101010101" pitchFamily="49" charset="-122"/>
              </a:rPr>
              <a:t>经科技行政主管部门登记的委托、合作研究开发项目的合同；</a:t>
            </a:r>
            <a:endParaRPr lang="zh-CN" altLang="en-US" sz="1600" dirty="0">
              <a:latin typeface="黑体" panose="02010609060101010101" pitchFamily="49" charset="-122"/>
              <a:ea typeface="黑体" panose="02010609060101010101" pitchFamily="49" charset="-122"/>
            </a:endParaRPr>
          </a:p>
          <a:p>
            <a:pPr marL="64135" indent="0">
              <a:lnSpc>
                <a:spcPts val="2200"/>
              </a:lnSpc>
              <a:spcBef>
                <a:spcPts val="0"/>
              </a:spcBef>
              <a:buNone/>
            </a:pPr>
            <a:r>
              <a:rPr lang="en-US" altLang="zh-CN" sz="1600" dirty="0">
                <a:latin typeface="黑体" panose="02010609060101010101" pitchFamily="49" charset="-122"/>
                <a:ea typeface="黑体" panose="02010609060101010101" pitchFamily="49" charset="-122"/>
              </a:rPr>
              <a:t>4.</a:t>
            </a:r>
            <a:r>
              <a:rPr lang="zh-CN" altLang="en-US" sz="1600" dirty="0">
                <a:latin typeface="黑体" panose="02010609060101010101" pitchFamily="49" charset="-122"/>
                <a:ea typeface="黑体" panose="02010609060101010101" pitchFamily="49" charset="-122"/>
              </a:rPr>
              <a:t>从事研发活动的人员（包括外聘人员）和用于研发活动的仪器、设备、无形资产的费用分配说明（包括工作使用情况记录及费用分配计算证据材料）</a:t>
            </a:r>
            <a:r>
              <a:rPr lang="zh-CN" altLang="en-US" sz="1600" dirty="0" smtClean="0">
                <a:latin typeface="黑体" panose="02010609060101010101" pitchFamily="49" charset="-122"/>
                <a:ea typeface="黑体" panose="02010609060101010101" pitchFamily="49" charset="-122"/>
              </a:rPr>
              <a:t>；</a:t>
            </a:r>
            <a:endParaRPr lang="en-US" altLang="zh-CN" sz="1600" dirty="0" smtClean="0">
              <a:latin typeface="黑体" panose="02010609060101010101" pitchFamily="49" charset="-122"/>
              <a:ea typeface="黑体" panose="02010609060101010101" pitchFamily="49" charset="-122"/>
            </a:endParaRPr>
          </a:p>
          <a:p>
            <a:pPr marL="64135" indent="0">
              <a:lnSpc>
                <a:spcPts val="2200"/>
              </a:lnSpc>
              <a:spcBef>
                <a:spcPts val="0"/>
              </a:spcBef>
              <a:buNone/>
            </a:pPr>
            <a:r>
              <a:rPr lang="en-US" altLang="zh-CN" sz="1600" dirty="0">
                <a:latin typeface="黑体" panose="02010609060101010101" pitchFamily="49" charset="-122"/>
                <a:ea typeface="黑体" panose="02010609060101010101" pitchFamily="49" charset="-122"/>
              </a:rPr>
              <a:t>5.</a:t>
            </a:r>
            <a:r>
              <a:rPr lang="zh-CN" altLang="en-US" sz="1600" dirty="0">
                <a:latin typeface="黑体" panose="02010609060101010101" pitchFamily="49" charset="-122"/>
                <a:ea typeface="黑体" panose="02010609060101010101" pitchFamily="49" charset="-122"/>
              </a:rPr>
              <a:t>集中研发项目研发费决算表、集中研发项目费用分摊明细情况表和实际分享收益比例等资料；</a:t>
            </a:r>
            <a:endParaRPr lang="zh-CN" altLang="en-US" sz="1600" dirty="0">
              <a:latin typeface="黑体" panose="02010609060101010101" pitchFamily="49" charset="-122"/>
              <a:ea typeface="黑体" panose="02010609060101010101" pitchFamily="49" charset="-122"/>
            </a:endParaRPr>
          </a:p>
          <a:p>
            <a:pPr marL="64135" indent="0">
              <a:lnSpc>
                <a:spcPts val="2200"/>
              </a:lnSpc>
              <a:spcBef>
                <a:spcPts val="0"/>
              </a:spcBef>
              <a:buNone/>
            </a:pPr>
            <a:r>
              <a:rPr lang="en-US" altLang="zh-CN" sz="1600" dirty="0">
                <a:latin typeface="黑体" panose="02010609060101010101" pitchFamily="49" charset="-122"/>
                <a:ea typeface="黑体" panose="02010609060101010101" pitchFamily="49" charset="-122"/>
              </a:rPr>
              <a:t>6.“</a:t>
            </a:r>
            <a:r>
              <a:rPr lang="zh-CN" altLang="en-US" sz="1600" dirty="0">
                <a:latin typeface="黑体" panose="02010609060101010101" pitchFamily="49" charset="-122"/>
                <a:ea typeface="黑体" panose="02010609060101010101" pitchFamily="49" charset="-122"/>
              </a:rPr>
              <a:t>研发支出”辅助账及汇总表；</a:t>
            </a:r>
            <a:endParaRPr lang="zh-CN" altLang="en-US" sz="1600" dirty="0">
              <a:latin typeface="黑体" panose="02010609060101010101" pitchFamily="49" charset="-122"/>
              <a:ea typeface="黑体" panose="02010609060101010101" pitchFamily="49" charset="-122"/>
            </a:endParaRPr>
          </a:p>
          <a:p>
            <a:pPr marL="64135" indent="0">
              <a:lnSpc>
                <a:spcPts val="2200"/>
              </a:lnSpc>
              <a:spcBef>
                <a:spcPts val="0"/>
              </a:spcBef>
              <a:buNone/>
            </a:pPr>
            <a:r>
              <a:rPr lang="en-US" altLang="zh-CN" sz="1600" dirty="0">
                <a:latin typeface="黑体" panose="02010609060101010101" pitchFamily="49" charset="-122"/>
                <a:ea typeface="黑体" panose="02010609060101010101" pitchFamily="49" charset="-122"/>
              </a:rPr>
              <a:t>7.</a:t>
            </a:r>
            <a:r>
              <a:rPr lang="zh-CN" altLang="en-US" sz="1600" dirty="0">
                <a:latin typeface="黑体" panose="02010609060101010101" pitchFamily="49" charset="-122"/>
                <a:ea typeface="黑体" panose="02010609060101010101" pitchFamily="49" charset="-122"/>
              </a:rPr>
              <a:t>企业如果已取得地市级（含）以上科技行政主管部门出具的鉴定意见，应作为资料留存备查。</a:t>
            </a:r>
            <a:endParaRPr lang="zh-CN" altLang="en-US" sz="1600" dirty="0">
              <a:latin typeface="黑体" panose="02010609060101010101" pitchFamily="49" charset="-122"/>
              <a:ea typeface="黑体" panose="02010609060101010101" pitchFamily="49" charset="-122"/>
            </a:endParaRPr>
          </a:p>
          <a:p>
            <a:pPr marL="64135" indent="0">
              <a:lnSpc>
                <a:spcPct val="120000"/>
              </a:lnSpc>
              <a:buNone/>
            </a:pPr>
            <a:endParaRPr lang="zh-CN" altLang="en-US" sz="16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bwMode="auto">
          <a:xfrm>
            <a:off x="1747285" y="300038"/>
            <a:ext cx="709723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normAutofit fontScale="97500"/>
          </a:bodyPr>
          <a:lstStyle>
            <a:lvl1pPr algn="l" rtl="0" eaLnBrk="1" fontAlgn="base" hangingPunct="1">
              <a:spcBef>
                <a:spcPct val="0"/>
              </a:spcBef>
              <a:spcAft>
                <a:spcPct val="0"/>
              </a:spcAft>
              <a:defRPr sz="2100" kern="1200">
                <a:solidFill>
                  <a:schemeClr val="accent1"/>
                </a:solidFill>
                <a:latin typeface="+mj-ea"/>
                <a:ea typeface="+mj-ea"/>
                <a:cs typeface="+mj-cs"/>
              </a:defRPr>
            </a:lvl1pPr>
            <a:lvl2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2pPr>
            <a:lvl3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3pPr>
            <a:lvl4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4pPr>
            <a:lvl5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5pPr>
            <a:lvl6pPr marL="3429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6pPr>
            <a:lvl7pPr marL="6858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7pPr>
            <a:lvl8pPr marL="10287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8pPr>
            <a:lvl9pPr marL="13716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9pPr>
          </a:lstStyle>
          <a:p>
            <a:r>
              <a:rPr lang="zh-CN" altLang="en-US" sz="2800" b="1" dirty="0" smtClean="0"/>
              <a:t>三、不适用税前扣除政策的行业</a:t>
            </a:r>
            <a:endParaRPr lang="zh-CN" altLang="en-US" sz="2800" b="1" dirty="0"/>
          </a:p>
        </p:txBody>
      </p:sp>
      <p:sp>
        <p:nvSpPr>
          <p:cNvPr id="2" name="TextBox 1"/>
          <p:cNvSpPr txBox="1"/>
          <p:nvPr/>
        </p:nvSpPr>
        <p:spPr>
          <a:xfrm>
            <a:off x="2051720" y="1217025"/>
            <a:ext cx="6288740" cy="2639569"/>
          </a:xfrm>
          <a:prstGeom prst="rect">
            <a:avLst/>
          </a:prstGeom>
          <a:noFill/>
        </p:spPr>
        <p:txBody>
          <a:bodyPr wrap="square" rtlCol="0">
            <a:spAutoFit/>
          </a:bodyPr>
          <a:lstStyle/>
          <a:p>
            <a:pPr>
              <a:lnSpc>
                <a:spcPct val="150000"/>
              </a:lnSpc>
            </a:pPr>
            <a:r>
              <a:rPr lang="en-US" altLang="zh-CN" sz="1400" dirty="0">
                <a:latin typeface="+mj-ea"/>
                <a:ea typeface="+mj-ea"/>
              </a:rPr>
              <a:t>1.</a:t>
            </a:r>
            <a:r>
              <a:rPr lang="zh-CN" altLang="en-US" sz="1400" dirty="0">
                <a:latin typeface="+mj-ea"/>
                <a:ea typeface="+mj-ea"/>
              </a:rPr>
              <a:t>烟草制造业。</a:t>
            </a:r>
            <a:endParaRPr lang="zh-CN" altLang="en-US" sz="1400" dirty="0">
              <a:latin typeface="+mj-ea"/>
              <a:ea typeface="+mj-ea"/>
            </a:endParaRPr>
          </a:p>
          <a:p>
            <a:pPr>
              <a:lnSpc>
                <a:spcPct val="150000"/>
              </a:lnSpc>
            </a:pPr>
            <a:r>
              <a:rPr lang="en-US" altLang="zh-CN" sz="1400" dirty="0">
                <a:latin typeface="+mj-ea"/>
                <a:ea typeface="+mj-ea"/>
              </a:rPr>
              <a:t>2.</a:t>
            </a:r>
            <a:r>
              <a:rPr lang="zh-CN" altLang="en-US" sz="1400" dirty="0">
                <a:latin typeface="+mj-ea"/>
                <a:ea typeface="+mj-ea"/>
              </a:rPr>
              <a:t>住宿和餐饮业。</a:t>
            </a:r>
            <a:endParaRPr lang="zh-CN" altLang="en-US" sz="1400" dirty="0">
              <a:latin typeface="+mj-ea"/>
              <a:ea typeface="+mj-ea"/>
            </a:endParaRPr>
          </a:p>
          <a:p>
            <a:pPr>
              <a:lnSpc>
                <a:spcPct val="150000"/>
              </a:lnSpc>
            </a:pPr>
            <a:r>
              <a:rPr lang="en-US" altLang="zh-CN" sz="1400" dirty="0">
                <a:latin typeface="+mj-ea"/>
                <a:ea typeface="+mj-ea"/>
              </a:rPr>
              <a:t>3.</a:t>
            </a:r>
            <a:r>
              <a:rPr lang="zh-CN" altLang="en-US" sz="1400" dirty="0">
                <a:latin typeface="+mj-ea"/>
                <a:ea typeface="+mj-ea"/>
              </a:rPr>
              <a:t>批发和零售业。</a:t>
            </a:r>
            <a:endParaRPr lang="zh-CN" altLang="en-US" sz="1400" dirty="0">
              <a:latin typeface="+mj-ea"/>
              <a:ea typeface="+mj-ea"/>
            </a:endParaRPr>
          </a:p>
          <a:p>
            <a:pPr>
              <a:lnSpc>
                <a:spcPct val="150000"/>
              </a:lnSpc>
            </a:pPr>
            <a:r>
              <a:rPr lang="en-US" altLang="zh-CN" sz="1400" dirty="0">
                <a:latin typeface="+mj-ea"/>
                <a:ea typeface="+mj-ea"/>
              </a:rPr>
              <a:t>4.</a:t>
            </a:r>
            <a:r>
              <a:rPr lang="zh-CN" altLang="en-US" sz="1400" dirty="0">
                <a:latin typeface="+mj-ea"/>
                <a:ea typeface="+mj-ea"/>
              </a:rPr>
              <a:t>房地产业。</a:t>
            </a:r>
            <a:endParaRPr lang="zh-CN" altLang="en-US" sz="1400" dirty="0">
              <a:latin typeface="+mj-ea"/>
              <a:ea typeface="+mj-ea"/>
            </a:endParaRPr>
          </a:p>
          <a:p>
            <a:pPr>
              <a:lnSpc>
                <a:spcPct val="150000"/>
              </a:lnSpc>
            </a:pPr>
            <a:r>
              <a:rPr lang="en-US" altLang="zh-CN" sz="1400" dirty="0">
                <a:latin typeface="+mj-ea"/>
                <a:ea typeface="+mj-ea"/>
              </a:rPr>
              <a:t>5.</a:t>
            </a:r>
            <a:r>
              <a:rPr lang="zh-CN" altLang="en-US" sz="1400" dirty="0">
                <a:latin typeface="+mj-ea"/>
                <a:ea typeface="+mj-ea"/>
              </a:rPr>
              <a:t>租赁和商务服务业。</a:t>
            </a:r>
            <a:endParaRPr lang="zh-CN" altLang="en-US" sz="1400" dirty="0">
              <a:latin typeface="+mj-ea"/>
              <a:ea typeface="+mj-ea"/>
            </a:endParaRPr>
          </a:p>
          <a:p>
            <a:pPr>
              <a:lnSpc>
                <a:spcPct val="150000"/>
              </a:lnSpc>
            </a:pPr>
            <a:r>
              <a:rPr lang="en-US" altLang="zh-CN" sz="1400" dirty="0">
                <a:latin typeface="+mj-ea"/>
                <a:ea typeface="+mj-ea"/>
              </a:rPr>
              <a:t>6.</a:t>
            </a:r>
            <a:r>
              <a:rPr lang="zh-CN" altLang="en-US" sz="1400" dirty="0">
                <a:latin typeface="+mj-ea"/>
                <a:ea typeface="+mj-ea"/>
              </a:rPr>
              <a:t>娱乐业。</a:t>
            </a:r>
            <a:endParaRPr lang="zh-CN" altLang="en-US" sz="1400" dirty="0">
              <a:latin typeface="+mj-ea"/>
              <a:ea typeface="+mj-ea"/>
            </a:endParaRPr>
          </a:p>
          <a:p>
            <a:pPr>
              <a:lnSpc>
                <a:spcPct val="150000"/>
              </a:lnSpc>
            </a:pPr>
            <a:r>
              <a:rPr lang="en-US" altLang="zh-CN" sz="1400" dirty="0">
                <a:latin typeface="+mj-ea"/>
                <a:ea typeface="+mj-ea"/>
              </a:rPr>
              <a:t>7.</a:t>
            </a:r>
            <a:r>
              <a:rPr lang="zh-CN" altLang="en-US" sz="1400" dirty="0">
                <a:latin typeface="+mj-ea"/>
                <a:ea typeface="+mj-ea"/>
              </a:rPr>
              <a:t>财政部和国家税务总局规定的其他行业。</a:t>
            </a:r>
            <a:endParaRPr lang="zh-CN" altLang="en-US" sz="1400" dirty="0">
              <a:latin typeface="+mj-ea"/>
              <a:ea typeface="+mj-ea"/>
            </a:endParaRPr>
          </a:p>
          <a:p>
            <a:pPr>
              <a:lnSpc>
                <a:spcPct val="150000"/>
              </a:lnSpc>
            </a:pPr>
            <a:r>
              <a:rPr lang="zh-CN" altLang="en-US" sz="1400" dirty="0">
                <a:latin typeface="+mj-ea"/>
                <a:ea typeface="+mj-ea"/>
              </a:rPr>
              <a:t>上述行业以</a:t>
            </a:r>
            <a:r>
              <a:rPr lang="en-US" altLang="zh-CN" sz="1400" dirty="0">
                <a:latin typeface="+mj-ea"/>
                <a:ea typeface="+mj-ea"/>
              </a:rPr>
              <a:t>《</a:t>
            </a:r>
            <a:r>
              <a:rPr lang="zh-CN" altLang="en-US" sz="1400" dirty="0">
                <a:latin typeface="+mj-ea"/>
                <a:ea typeface="+mj-ea"/>
              </a:rPr>
              <a:t>国民经济行业分类与代码</a:t>
            </a:r>
            <a:r>
              <a:rPr lang="en-US" altLang="zh-CN" sz="1400" dirty="0">
                <a:latin typeface="+mj-ea"/>
                <a:ea typeface="+mj-ea"/>
              </a:rPr>
              <a:t>(GB/4754-2011)》</a:t>
            </a:r>
            <a:r>
              <a:rPr lang="zh-CN" altLang="en-US" sz="1400" dirty="0">
                <a:latin typeface="+mj-ea"/>
                <a:ea typeface="+mj-ea"/>
              </a:rPr>
              <a:t>为准，并随之更新。</a:t>
            </a:r>
            <a:endParaRPr lang="zh-CN" altLang="en-US" sz="1400" dirty="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bwMode="auto">
          <a:xfrm>
            <a:off x="1747285" y="300038"/>
            <a:ext cx="7097231"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normAutofit fontScale="97500"/>
          </a:bodyPr>
          <a:lstStyle>
            <a:lvl1pPr algn="l" rtl="0" eaLnBrk="1" fontAlgn="base" hangingPunct="1">
              <a:spcBef>
                <a:spcPct val="0"/>
              </a:spcBef>
              <a:spcAft>
                <a:spcPct val="0"/>
              </a:spcAft>
              <a:defRPr sz="2100" kern="1200">
                <a:solidFill>
                  <a:schemeClr val="accent1"/>
                </a:solidFill>
                <a:latin typeface="+mj-ea"/>
                <a:ea typeface="+mj-ea"/>
                <a:cs typeface="+mj-cs"/>
              </a:defRPr>
            </a:lvl1pPr>
            <a:lvl2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2pPr>
            <a:lvl3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3pPr>
            <a:lvl4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4pPr>
            <a:lvl5pPr algn="l" rtl="0" eaLnBrk="1" fontAlgn="base" hangingPunct="1">
              <a:spcBef>
                <a:spcPct val="0"/>
              </a:spcBef>
              <a:spcAft>
                <a:spcPct val="0"/>
              </a:spcAft>
              <a:defRPr sz="2100">
                <a:solidFill>
                  <a:schemeClr val="accent1"/>
                </a:solidFill>
                <a:latin typeface="Arial" panose="020B0604020202020204" pitchFamily="34" charset="0"/>
                <a:ea typeface="华文中宋" panose="02010600040101010101" pitchFamily="2" charset="-122"/>
                <a:cs typeface="宋体" panose="02010600030101010101" pitchFamily="2" charset="-122"/>
              </a:defRPr>
            </a:lvl5pPr>
            <a:lvl6pPr marL="3429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6pPr>
            <a:lvl7pPr marL="6858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7pPr>
            <a:lvl8pPr marL="10287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8pPr>
            <a:lvl9pPr marL="1371600" algn="l" rtl="0" eaLnBrk="1" fontAlgn="base" hangingPunct="1">
              <a:spcBef>
                <a:spcPct val="0"/>
              </a:spcBef>
              <a:spcAft>
                <a:spcPct val="0"/>
              </a:spcAft>
              <a:defRPr sz="2100">
                <a:solidFill>
                  <a:srgbClr val="FF3300"/>
                </a:solidFill>
                <a:latin typeface="Arial" panose="020B0604020202020204" pitchFamily="34" charset="0"/>
                <a:ea typeface="华文中宋" panose="02010600040101010101" pitchFamily="2" charset="-122"/>
                <a:cs typeface="宋体" panose="02010600030101010101" pitchFamily="2" charset="-122"/>
              </a:defRPr>
            </a:lvl9pPr>
          </a:lstStyle>
          <a:p>
            <a:r>
              <a:rPr lang="zh-CN" altLang="en-US" sz="2800" b="1" dirty="0" smtClean="0"/>
              <a:t>三、不适用税前扣除政策的行业</a:t>
            </a:r>
            <a:endParaRPr lang="zh-CN" altLang="en-US" sz="2800" b="1" dirty="0"/>
          </a:p>
        </p:txBody>
      </p:sp>
      <p:sp>
        <p:nvSpPr>
          <p:cNvPr id="2" name="TextBox 1"/>
          <p:cNvSpPr txBox="1"/>
          <p:nvPr/>
        </p:nvSpPr>
        <p:spPr>
          <a:xfrm>
            <a:off x="2051720" y="1217025"/>
            <a:ext cx="6288740" cy="2169825"/>
          </a:xfrm>
          <a:prstGeom prst="rect">
            <a:avLst/>
          </a:prstGeom>
          <a:noFill/>
        </p:spPr>
        <p:txBody>
          <a:bodyPr wrap="square" rtlCol="0">
            <a:spAutoFit/>
          </a:bodyPr>
          <a:lstStyle/>
          <a:p>
            <a:pPr>
              <a:lnSpc>
                <a:spcPct val="150000"/>
              </a:lnSpc>
            </a:pPr>
            <a:r>
              <a:rPr lang="zh-CN" altLang="en-US" b="1" dirty="0" smtClean="0"/>
              <a:t>不适用</a:t>
            </a:r>
            <a:r>
              <a:rPr lang="zh-CN" altLang="en-US" b="1" dirty="0"/>
              <a:t>加计扣除政策行业的判定 </a:t>
            </a:r>
            <a:endParaRPr lang="zh-CN" altLang="en-US" b="1" dirty="0"/>
          </a:p>
          <a:p>
            <a:pPr>
              <a:lnSpc>
                <a:spcPct val="150000"/>
              </a:lnSpc>
            </a:pPr>
            <a:r>
              <a:rPr lang="zh-CN" altLang="en-US" dirty="0"/>
              <a:t>　　</a:t>
            </a:r>
            <a:r>
              <a:rPr lang="en-US" altLang="zh-CN" dirty="0"/>
              <a:t>《</a:t>
            </a:r>
            <a:r>
              <a:rPr lang="zh-CN" altLang="en-US" dirty="0"/>
              <a:t>通知</a:t>
            </a:r>
            <a:r>
              <a:rPr lang="en-US" altLang="zh-CN" dirty="0"/>
              <a:t>》</a:t>
            </a:r>
            <a:r>
              <a:rPr lang="zh-CN" altLang="en-US" dirty="0"/>
              <a:t>中不适用税前加计扣除政策行业的企业，是指以</a:t>
            </a:r>
            <a:r>
              <a:rPr lang="en-US" altLang="zh-CN" dirty="0"/>
              <a:t>《</a:t>
            </a:r>
            <a:r>
              <a:rPr lang="zh-CN" altLang="en-US" dirty="0"/>
              <a:t>通知</a:t>
            </a:r>
            <a:r>
              <a:rPr lang="en-US" altLang="zh-CN" dirty="0"/>
              <a:t>》</a:t>
            </a:r>
            <a:r>
              <a:rPr lang="zh-CN" altLang="en-US" dirty="0"/>
              <a:t>所列行业业务为主营业务，其研发费用发生当年的主营业务收入占企业按税法第六条规定计算的收入总额减除不征税收入和投资收益的余额</a:t>
            </a:r>
            <a:r>
              <a:rPr lang="en-US" altLang="zh-CN" dirty="0"/>
              <a:t>50%</a:t>
            </a:r>
            <a:r>
              <a:rPr lang="zh-CN" altLang="en-US" dirty="0"/>
              <a:t>（不含）以上的企业。</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4089594"/>
            <a:ext cx="8229600" cy="456699"/>
          </a:xfrm>
        </p:spPr>
        <p:txBody>
          <a:bodyPr>
            <a:normAutofit fontScale="40000" lnSpcReduction="20000"/>
          </a:bodyPr>
          <a:lstStyle/>
          <a:p>
            <a:endParaRPr lang="en-US" altLang="zh-CN" dirty="0" smtClean="0"/>
          </a:p>
          <a:p>
            <a:r>
              <a:rPr lang="zh-CN" altLang="en-US" sz="2000" dirty="0" smtClean="0">
                <a:hlinkClick r:id="rId1" action="ppaction://hlinkfile"/>
              </a:rPr>
              <a:t>全文</a:t>
            </a:r>
            <a:endParaRPr lang="zh-CN" alt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90527"/>
            <a:ext cx="7344816" cy="326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爆炸形 2 3"/>
          <p:cNvSpPr/>
          <p:nvPr/>
        </p:nvSpPr>
        <p:spPr>
          <a:xfrm>
            <a:off x="4355976" y="3759883"/>
            <a:ext cx="3888432" cy="1116123"/>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rgbClr val="FFFF00"/>
                </a:solidFill>
              </a:rPr>
              <a:t>能否享受高新技术企业</a:t>
            </a:r>
            <a:endParaRPr lang="zh-CN" altLang="en-US"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2800" b="1" dirty="0" smtClean="0"/>
              <a:t>四、研发费加计扣除管理及征管要求</a:t>
            </a:r>
            <a:endParaRPr lang="zh-CN" altLang="en-US" sz="2800" b="1" dirty="0"/>
          </a:p>
        </p:txBody>
      </p:sp>
      <p:sp>
        <p:nvSpPr>
          <p:cNvPr id="3" name="内容占位符 2"/>
          <p:cNvSpPr>
            <a:spLocks noGrp="1"/>
          </p:cNvSpPr>
          <p:nvPr>
            <p:ph idx="1"/>
          </p:nvPr>
        </p:nvSpPr>
        <p:spPr>
          <a:xfrm>
            <a:off x="1594884" y="1059582"/>
            <a:ext cx="7218917" cy="3719588"/>
          </a:xfrm>
        </p:spPr>
        <p:txBody>
          <a:bodyPr>
            <a:normAutofit/>
          </a:bodyPr>
          <a:lstStyle/>
          <a:p>
            <a:pPr marL="64135" indent="0">
              <a:lnSpc>
                <a:spcPct val="150000"/>
              </a:lnSpc>
              <a:spcBef>
                <a:spcPts val="0"/>
              </a:spcBef>
              <a:buNone/>
            </a:pPr>
            <a:r>
              <a:rPr lang="en-US" altLang="zh-CN" sz="1600" dirty="0" smtClean="0">
                <a:latin typeface="黑体" panose="02010609060101010101" pitchFamily="49" charset="-122"/>
                <a:ea typeface="黑体" panose="02010609060101010101" pitchFamily="49" charset="-122"/>
              </a:rPr>
              <a:t>    1</a:t>
            </a:r>
            <a:r>
              <a:rPr lang="en-US" altLang="zh-CN" sz="1600" dirty="0">
                <a:latin typeface="黑体" panose="02010609060101010101" pitchFamily="49" charset="-122"/>
                <a:ea typeface="黑体" panose="02010609060101010101" pitchFamily="49" charset="-122"/>
              </a:rPr>
              <a:t>.</a:t>
            </a:r>
            <a:r>
              <a:rPr lang="zh-CN" altLang="en-US" sz="1600" dirty="0">
                <a:latin typeface="黑体" panose="02010609060101010101" pitchFamily="49" charset="-122"/>
                <a:ea typeface="黑体" panose="02010609060101010101" pitchFamily="49" charset="-122"/>
              </a:rPr>
              <a:t>本通知适用于会计核算健全、实行查账征收并能够准确归集研发费用的居民企业。</a:t>
            </a:r>
            <a:endParaRPr lang="zh-CN" altLang="en-US" sz="1600" dirty="0">
              <a:latin typeface="黑体" panose="02010609060101010101" pitchFamily="49" charset="-122"/>
              <a:ea typeface="黑体" panose="02010609060101010101" pitchFamily="49" charset="-122"/>
            </a:endParaRPr>
          </a:p>
          <a:p>
            <a:pPr marL="64135"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2.</a:t>
            </a:r>
            <a:r>
              <a:rPr lang="zh-CN" altLang="en-US" sz="1600" dirty="0">
                <a:latin typeface="黑体" panose="02010609060101010101" pitchFamily="49" charset="-122"/>
                <a:ea typeface="黑体" panose="02010609060101010101" pitchFamily="49" charset="-122"/>
              </a:rPr>
              <a:t>企业研发费用各项目的实际发生额归集不准确、汇总额计算不准确的，税务机关有权对其税前扣除额或加计扣除额进行合理调整。</a:t>
            </a:r>
            <a:endParaRPr lang="zh-CN" altLang="en-US" sz="1600" dirty="0">
              <a:latin typeface="黑体" panose="02010609060101010101" pitchFamily="49" charset="-122"/>
              <a:ea typeface="黑体" panose="02010609060101010101" pitchFamily="49" charset="-122"/>
            </a:endParaRPr>
          </a:p>
          <a:p>
            <a:pPr marL="64135" indent="0">
              <a:lnSpc>
                <a:spcPct val="150000"/>
              </a:lnSpc>
              <a:spcBef>
                <a:spcPts val="0"/>
              </a:spcBef>
              <a:buNone/>
            </a:pPr>
            <a:r>
              <a:rPr lang="zh-CN" altLang="en-US" sz="1600" dirty="0">
                <a:latin typeface="黑体" panose="02010609060101010101" pitchFamily="49" charset="-122"/>
                <a:ea typeface="黑体" panose="02010609060101010101" pitchFamily="49" charset="-122"/>
              </a:rPr>
              <a:t>　　</a:t>
            </a:r>
            <a:r>
              <a:rPr lang="en-US" altLang="zh-CN" sz="1600" dirty="0">
                <a:latin typeface="黑体" panose="02010609060101010101" pitchFamily="49" charset="-122"/>
                <a:ea typeface="黑体" panose="02010609060101010101" pitchFamily="49" charset="-122"/>
              </a:rPr>
              <a:t>3.</a:t>
            </a:r>
            <a:r>
              <a:rPr lang="zh-CN" altLang="en-US" sz="1600" dirty="0">
                <a:latin typeface="黑体" panose="02010609060101010101" pitchFamily="49" charset="-122"/>
                <a:ea typeface="黑体" panose="02010609060101010101" pitchFamily="49" charset="-122"/>
              </a:rPr>
              <a:t>税务机关对企业享受加计扣除优惠的研发项目有异议的，可以转请地市级（含）以上科技行政主管部门出具鉴定意见，科技部门应及时回复意见。企业承担省部级（含）以上科研项目的，以及以前年度已鉴定的跨年度研发项目，不再需要鉴定</a:t>
            </a:r>
            <a:r>
              <a:rPr lang="zh-CN" altLang="en-US" sz="1600" dirty="0" smtClean="0">
                <a:latin typeface="黑体" panose="02010609060101010101" pitchFamily="49" charset="-122"/>
                <a:ea typeface="黑体" panose="02010609060101010101" pitchFamily="49" charset="-122"/>
              </a:rPr>
              <a:t>。</a:t>
            </a:r>
            <a:endParaRPr lang="zh-CN" altLang="en-US" sz="16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000120141114A01PWBG">
  <a:themeElements>
    <a:clrScheme name="自定义 237">
      <a:dk1>
        <a:srgbClr val="5F5F5F"/>
      </a:dk1>
      <a:lt1>
        <a:srgbClr val="FFFFFF"/>
      </a:lt1>
      <a:dk2>
        <a:srgbClr val="4D4D4D"/>
      </a:dk2>
      <a:lt2>
        <a:srgbClr val="FFFFFF"/>
      </a:lt2>
      <a:accent1>
        <a:srgbClr val="686868"/>
      </a:accent1>
      <a:accent2>
        <a:srgbClr val="8C7B70"/>
      </a:accent2>
      <a:accent3>
        <a:srgbClr val="AA7138"/>
      </a:accent3>
      <a:accent4>
        <a:srgbClr val="A1A1A1"/>
      </a:accent4>
      <a:accent5>
        <a:srgbClr val="CCB400"/>
      </a:accent5>
      <a:accent6>
        <a:srgbClr val="0070C0"/>
      </a:accent6>
      <a:hlink>
        <a:srgbClr val="81552A"/>
      </a:hlink>
      <a:folHlink>
        <a:srgbClr val="8C9EA0"/>
      </a:folHlink>
    </a:clrScheme>
    <a:fontScheme name="微软雅黑">
      <a:majorFont>
        <a:latin typeface="Arial"/>
        <a:ea typeface="微软雅黑"/>
        <a:cs typeface=""/>
      </a:majorFont>
      <a:minorFont>
        <a:latin typeface="Arial"/>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A000520141202A12KPBG</Template>
  <TotalTime>0</TotalTime>
  <Words>9119</Words>
  <Application>WPS 演示</Application>
  <PresentationFormat>全屏显示(16:9)</PresentationFormat>
  <Paragraphs>561</Paragraphs>
  <Slides>50</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50</vt:i4>
      </vt:variant>
    </vt:vector>
  </HeadingPairs>
  <TitlesOfParts>
    <vt:vector size="64" baseType="lpstr">
      <vt:lpstr>Arial</vt:lpstr>
      <vt:lpstr>宋体</vt:lpstr>
      <vt:lpstr>Wingdings</vt:lpstr>
      <vt:lpstr>华文中宋</vt:lpstr>
      <vt:lpstr>微软雅黑</vt:lpstr>
      <vt:lpstr>仿宋</vt:lpstr>
      <vt:lpstr>黑体</vt:lpstr>
      <vt:lpstr>Times New Roman</vt:lpstr>
      <vt:lpstr>Arial Unicode MS</vt:lpstr>
      <vt:lpstr>幼圆</vt:lpstr>
      <vt:lpstr>Calibri</vt:lpstr>
      <vt:lpstr>Verdana</vt:lpstr>
      <vt:lpstr>Times New Roman</vt:lpstr>
      <vt:lpstr>A000120141114A01PWBG</vt:lpstr>
      <vt:lpstr>文化创意企业研发费用加计扣除</vt:lpstr>
      <vt:lpstr>研发费加计扣除具体政策</vt:lpstr>
      <vt:lpstr>一、研究开发活动定义</vt:lpstr>
      <vt:lpstr>文化创意企业研发举例</vt:lpstr>
      <vt:lpstr>PowerPoint 演示文稿</vt:lpstr>
      <vt:lpstr>PowerPoint 演示文稿</vt:lpstr>
      <vt:lpstr>PowerPoint 演示文稿</vt:lpstr>
      <vt:lpstr>PowerPoint 演示文稿</vt:lpstr>
      <vt:lpstr>四、研发费加计扣除管理及征管要求</vt:lpstr>
      <vt:lpstr>四、研发费加计扣除管理及征管要求</vt:lpstr>
      <vt:lpstr>五、加计扣除金额</vt:lpstr>
      <vt:lpstr>五、加计扣除金额</vt:lpstr>
      <vt:lpstr>五、加计扣除金额</vt:lpstr>
      <vt:lpstr>PowerPoint 演示文稿</vt:lpstr>
      <vt:lpstr>PowerPoint 演示文稿</vt:lpstr>
      <vt:lpstr>七、研发费用认定依据</vt:lpstr>
      <vt:lpstr>七、研发费用认定依据</vt:lpstr>
      <vt:lpstr>七、研发费用认定依据</vt:lpstr>
      <vt:lpstr>七、研发费用认定依据</vt:lpstr>
      <vt:lpstr>七、研发费用认定依据</vt:lpstr>
      <vt:lpstr>常见误区</vt:lpstr>
      <vt:lpstr>七、研发费用认定依据</vt:lpstr>
      <vt:lpstr>七、研发费用认定依据</vt:lpstr>
      <vt:lpstr>七、研发费用认定依据</vt:lpstr>
      <vt:lpstr>七、研发费用认定依据</vt:lpstr>
      <vt:lpstr>常见误区</vt:lpstr>
      <vt:lpstr>常见误区</vt:lpstr>
      <vt:lpstr>七、研发费用认定依据</vt:lpstr>
      <vt:lpstr>七、研发费用认定依据</vt:lpstr>
      <vt:lpstr>七、研发费用认定依据</vt:lpstr>
      <vt:lpstr>七、研发费用认定依据</vt:lpstr>
      <vt:lpstr>常见误区</vt:lpstr>
      <vt:lpstr>七、研发费用认定依据</vt:lpstr>
      <vt:lpstr>常见误区</vt:lpstr>
      <vt:lpstr>七、研发费用认定依据</vt:lpstr>
      <vt:lpstr>常见误区</vt:lpstr>
      <vt:lpstr>常见误区</vt:lpstr>
      <vt:lpstr>七、研发费用认定依据</vt:lpstr>
      <vt:lpstr>常见误区</vt:lpstr>
      <vt:lpstr>七、研发费用认定依据</vt:lpstr>
      <vt:lpstr>七、研发费用认定依据</vt:lpstr>
      <vt:lpstr>常见误区</vt:lpstr>
      <vt:lpstr>七、研发费用认定依据</vt:lpstr>
      <vt:lpstr>七、研发费用认定依据</vt:lpstr>
      <vt:lpstr>七、研发费用认定依据</vt:lpstr>
      <vt:lpstr>八、特殊规定</vt:lpstr>
      <vt:lpstr>八、特殊规定</vt:lpstr>
      <vt:lpstr>八、特殊规定</vt:lpstr>
      <vt:lpstr>九、监督管理</vt:lpstr>
      <vt:lpstr>十、留存备查资料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高新技术企业财税政策与实务应用</dc:title>
  <dc:creator>44950</dc:creator>
  <cp:lastModifiedBy>王萌</cp:lastModifiedBy>
  <cp:revision>194</cp:revision>
  <dcterms:created xsi:type="dcterms:W3CDTF">2018-06-10T11:56:00Z</dcterms:created>
  <dcterms:modified xsi:type="dcterms:W3CDTF">2019-10-25T06:30:15Z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2052-10.8.0.6423</vt:lpwstr>
  </property>
</Properties>
</file>