
<file path=[Content_Types].xml><?xml version="1.0" encoding="utf-8"?>
<Types xmlns="http://schemas.openxmlformats.org/package/2006/content-types">
  <Default Extension="vml" ContentType="application/vnd.openxmlformats-officedocument.vmlDrawing"/>
  <Default Extension="docx" ContentType="application/vnd.openxmlformats-officedocument.wordprocessingml.document"/>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7" r:id="rId3"/>
    <p:sldId id="316" r:id="rId4"/>
    <p:sldId id="258" r:id="rId5"/>
    <p:sldId id="317" r:id="rId6"/>
    <p:sldId id="259" r:id="rId7"/>
    <p:sldId id="318" r:id="rId8"/>
    <p:sldId id="260" r:id="rId9"/>
    <p:sldId id="261" r:id="rId10"/>
    <p:sldId id="262" r:id="rId11"/>
    <p:sldId id="263" r:id="rId12"/>
    <p:sldId id="264" r:id="rId13"/>
    <p:sldId id="265" r:id="rId14"/>
    <p:sldId id="266" r:id="rId15"/>
    <p:sldId id="267" r:id="rId16"/>
    <p:sldId id="268" r:id="rId17"/>
    <p:sldId id="269" r:id="rId19"/>
    <p:sldId id="270" r:id="rId20"/>
    <p:sldId id="271" r:id="rId21"/>
    <p:sldId id="272" r:id="rId22"/>
    <p:sldId id="273" r:id="rId23"/>
    <p:sldId id="274" r:id="rId24"/>
    <p:sldId id="275" r:id="rId25"/>
    <p:sldId id="320" r:id="rId26"/>
    <p:sldId id="363" r:id="rId27"/>
    <p:sldId id="284" r:id="rId28"/>
    <p:sldId id="285" r:id="rId29"/>
    <p:sldId id="286" r:id="rId30"/>
    <p:sldId id="287" r:id="rId31"/>
    <p:sldId id="288" r:id="rId32"/>
    <p:sldId id="289" r:id="rId33"/>
    <p:sldId id="301" r:id="rId34"/>
    <p:sldId id="302" r:id="rId35"/>
    <p:sldId id="303" r:id="rId36"/>
    <p:sldId id="304" r:id="rId37"/>
    <p:sldId id="362" r:id="rId38"/>
    <p:sldId id="305" r:id="rId39"/>
    <p:sldId id="322" r:id="rId40"/>
    <p:sldId id="306" r:id="rId41"/>
    <p:sldId id="307" r:id="rId42"/>
    <p:sldId id="308" r:id="rId43"/>
    <p:sldId id="309" r:id="rId44"/>
    <p:sldId id="310" r:id="rId45"/>
    <p:sldId id="323" r:id="rId46"/>
    <p:sldId id="311" r:id="rId47"/>
    <p:sldId id="312" r:id="rId48"/>
    <p:sldId id="313" r:id="rId49"/>
    <p:sldId id="314" r:id="rId50"/>
    <p:sldId id="315" r:id="rId51"/>
    <p:sldId id="324" r:id="rId52"/>
  </p:sldIdLst>
  <p:sldSz cx="12192000" cy="6858000"/>
  <p:notesSz cx="6858000" cy="9144000"/>
  <p:custDataLst>
    <p:tags r:id="rId5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3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 Dahui" initials="LD" lastIdx="6" clrIdx="0"/>
  <p:cmAuthor id="2" name="JH" initials="JH" lastIdx="1" clrIdx="1"/>
  <p:cmAuthor id="3" name="18504" initials="18504" lastIdx="1" clrIdx="2"/>
  <p:cmAuthor id="4" name="Wang Lan" initials="WL"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93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7" Type="http://schemas.openxmlformats.org/officeDocument/2006/relationships/tags" Target="tags/tag135.xml"/><Relationship Id="rId56" Type="http://schemas.openxmlformats.org/officeDocument/2006/relationships/commentAuthors" Target="commentAuthors.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问题：出纳能不能作为经办，会计能不能作为经办</a:t>
            </a:r>
            <a:endParaRPr lang="zh-CN" altLang="en-US"/>
          </a:p>
          <a:p>
            <a:r>
              <a:rPr lang="zh-CN" altLang="en-US"/>
              <a:t>合同签订与验收</a:t>
            </a:r>
            <a:endParaRPr lang="zh-CN" altLang="en-US"/>
          </a:p>
          <a:p>
            <a:r>
              <a:rPr lang="zh-CN" altLang="en-US"/>
              <a:t>货币资金保管和出纳</a:t>
            </a:r>
            <a:endParaRPr lang="zh-CN" altLang="en-US"/>
          </a:p>
          <a:p>
            <a:r>
              <a:rPr lang="zh-CN" altLang="en-US"/>
              <a:t>采购需求谁来审</a:t>
            </a:r>
            <a:endParaRPr lang="zh-CN" altLang="en-US"/>
          </a:p>
          <a:p>
            <a:r>
              <a:rPr lang="zh-CN" altLang="en-US"/>
              <a:t>采购执行是什么意思</a:t>
            </a:r>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预算不适用？采购和合同不适用</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预算不适用？采购和合同不适用</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6.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8.xml"/><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image" Target="../media/image22.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image" Target="../media/image11.png"/><Relationship Id="rId2" Type="http://schemas.openxmlformats.org/officeDocument/2006/relationships/tags" Target="../tags/tag79.xml"/><Relationship Id="rId1"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image" Target="../media/image20.png"/></Relationships>
</file>

<file path=ppt/slides/_rels/slide19.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4" Type="http://schemas.openxmlformats.org/officeDocument/2006/relationships/slideLayout" Target="../slideLayouts/slideLayout2.xml"/><Relationship Id="rId23" Type="http://schemas.openxmlformats.org/officeDocument/2006/relationships/tags" Target="../tags/tag104.xml"/><Relationship Id="rId22" Type="http://schemas.openxmlformats.org/officeDocument/2006/relationships/tags" Target="../tags/tag103.xml"/><Relationship Id="rId21" Type="http://schemas.openxmlformats.org/officeDocument/2006/relationships/tags" Target="../tags/tag102.xml"/><Relationship Id="rId20" Type="http://schemas.openxmlformats.org/officeDocument/2006/relationships/tags" Target="../tags/tag101.xml"/><Relationship Id="rId2" Type="http://schemas.openxmlformats.org/officeDocument/2006/relationships/tags" Target="../tags/tag83.xml"/><Relationship Id="rId19" Type="http://schemas.openxmlformats.org/officeDocument/2006/relationships/tags" Target="../tags/tag100.xml"/><Relationship Id="rId18" Type="http://schemas.openxmlformats.org/officeDocument/2006/relationships/tags" Target="../tags/tag99.xml"/><Relationship Id="rId17" Type="http://schemas.openxmlformats.org/officeDocument/2006/relationships/tags" Target="../tags/tag98.xml"/><Relationship Id="rId16" Type="http://schemas.openxmlformats.org/officeDocument/2006/relationships/tags" Target="../tags/tag97.xml"/><Relationship Id="rId15" Type="http://schemas.openxmlformats.org/officeDocument/2006/relationships/tags" Target="../tags/tag96.xml"/><Relationship Id="rId14" Type="http://schemas.openxmlformats.org/officeDocument/2006/relationships/tags" Target="../tags/tag95.xml"/><Relationship Id="rId13" Type="http://schemas.openxmlformats.org/officeDocument/2006/relationships/tags" Target="../tags/tag94.xml"/><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tags" Target="../tags/tag8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emf"/></Relationships>
</file>

<file path=ppt/slides/_rels/slide25.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2.xml"/><Relationship Id="rId4" Type="http://schemas.openxmlformats.org/officeDocument/2006/relationships/image" Target="../media/image31.wmf"/><Relationship Id="rId3" Type="http://schemas.openxmlformats.org/officeDocument/2006/relationships/package" Target="../embeddings/Document1.docx"/><Relationship Id="rId2" Type="http://schemas.openxmlformats.org/officeDocument/2006/relationships/image" Target="../media/image30.png"/><Relationship Id="rId1"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5.png"/><Relationship Id="rId1"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3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16.xml"/><Relationship Id="rId7" Type="http://schemas.openxmlformats.org/officeDocument/2006/relationships/image" Target="../media/image14.png"/><Relationship Id="rId6" Type="http://schemas.openxmlformats.org/officeDocument/2006/relationships/tags" Target="../tags/tag115.xml"/><Relationship Id="rId5" Type="http://schemas.openxmlformats.org/officeDocument/2006/relationships/image" Target="../media/image37.png"/><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image" Target="../media/image36.png"/><Relationship Id="rId1" Type="http://schemas.openxmlformats.org/officeDocument/2006/relationships/tags" Target="../tags/tag112.xml"/></Relationships>
</file>

<file path=ppt/slides/_rels/slide3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 Type="http://schemas.openxmlformats.org/officeDocument/2006/relationships/image" Target="../media/image36.png"/><Relationship Id="rId1" Type="http://schemas.openxmlformats.org/officeDocument/2006/relationships/tags" Target="../tags/tag11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image" Target="../media/image39.png"/><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image" Target="../media/image14.png"/><Relationship Id="rId3" Type="http://schemas.openxmlformats.org/officeDocument/2006/relationships/tags" Target="../tags/tag122.xml"/><Relationship Id="rId2" Type="http://schemas.openxmlformats.org/officeDocument/2006/relationships/image" Target="../media/image38.png"/><Relationship Id="rId12" Type="http://schemas.openxmlformats.org/officeDocument/2006/relationships/slideLayout" Target="../slideLayouts/slideLayout2.xml"/><Relationship Id="rId11" Type="http://schemas.openxmlformats.org/officeDocument/2006/relationships/tags" Target="../tags/tag127.xml"/><Relationship Id="rId10" Type="http://schemas.openxmlformats.org/officeDocument/2006/relationships/image" Target="../media/image40.png"/><Relationship Id="rId1" Type="http://schemas.openxmlformats.org/officeDocument/2006/relationships/tags" Target="../tags/tag1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8.xml"/><Relationship Id="rId1" Type="http://schemas.openxmlformats.org/officeDocument/2006/relationships/image" Target="../media/image41.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9.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png"/></Relationships>
</file>

<file path=ppt/slides/_rels/slide4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4.xml"/><Relationship Id="rId3" Type="http://schemas.openxmlformats.org/officeDocument/2006/relationships/image" Target="../media/image11.png"/><Relationship Id="rId2" Type="http://schemas.openxmlformats.org/officeDocument/2006/relationships/image" Target="../media/image44.png"/><Relationship Id="rId1" Type="http://schemas.openxmlformats.org/officeDocument/2006/relationships/image" Target="../media/image4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1.xml"/><Relationship Id="rId1" Type="http://schemas.openxmlformats.org/officeDocument/2006/relationships/tags" Target="../tags/tag130.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3.xml"/><Relationship Id="rId1" Type="http://schemas.openxmlformats.org/officeDocument/2006/relationships/tags" Target="../tags/tag132.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34.xml"/><Relationship Id="rId2" Type="http://schemas.openxmlformats.org/officeDocument/2006/relationships/image" Target="../media/image46.png"/><Relationship Id="rId1" Type="http://schemas.openxmlformats.org/officeDocument/2006/relationships/image" Target="../media/image45.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8.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image" Target="../media/image14.png"/><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image" Target="../media/image13.png"/><Relationship Id="rId3" Type="http://schemas.openxmlformats.org/officeDocument/2006/relationships/tags" Target="../tags/tag70.xml"/><Relationship Id="rId2" Type="http://schemas.openxmlformats.org/officeDocument/2006/relationships/image" Target="../media/image12.png"/><Relationship Id="rId12" Type="http://schemas.openxmlformats.org/officeDocument/2006/relationships/slideLayout" Target="../slideLayouts/slideLayout2.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ctrTitle"/>
          </p:nvPr>
        </p:nvSpPr>
        <p:spPr/>
        <p:txBody>
          <a:bodyPr/>
          <a:p>
            <a:r>
              <a:rPr lang="zh-CN" altLang="en-US" sz="6600"/>
              <a:t>杭州市内部控制报告</a:t>
            </a:r>
            <a:br>
              <a:rPr lang="zh-CN" altLang="en-US" sz="6600"/>
            </a:br>
            <a:r>
              <a:rPr lang="zh-CN" altLang="en-US" sz="6600"/>
              <a:t>指标解读和编报指南</a:t>
            </a:r>
            <a:endParaRPr lang="zh-CN" altLang="en-US" sz="6600"/>
          </a:p>
        </p:txBody>
      </p:sp>
      <p:sp>
        <p:nvSpPr>
          <p:cNvPr id="6" name="副标题 5"/>
          <p:cNvSpPr>
            <a:spLocks noGrp="1"/>
          </p:cNvSpPr>
          <p:nvPr>
            <p:ph type="subTitle" idx="1"/>
          </p:nvPr>
        </p:nvSpPr>
        <p:spPr>
          <a:xfrm>
            <a:off x="1198880" y="5184140"/>
            <a:ext cx="9799320" cy="1078230"/>
          </a:xfrm>
        </p:spPr>
        <p:txBody>
          <a:bodyPr/>
          <a:p>
            <a:r>
              <a:rPr lang="zh-CN" altLang="en-US"/>
              <a:t>杭州市财政局</a:t>
            </a:r>
            <a:endParaRPr lang="zh-CN" altLang="en-US"/>
          </a:p>
          <a:p>
            <a:r>
              <a:rPr lang="en-US" altLang="zh-CN"/>
              <a:t>2024</a:t>
            </a:r>
            <a:r>
              <a:rPr lang="zh-CN" altLang="en-US"/>
              <a:t>年</a:t>
            </a:r>
            <a:r>
              <a:rPr lang="en-US" altLang="zh-CN"/>
              <a:t>4</a:t>
            </a:r>
            <a:r>
              <a:rPr lang="zh-CN" altLang="en-US"/>
              <a:t>月</a:t>
            </a:r>
            <a:r>
              <a:rPr lang="en-US" altLang="zh-CN"/>
              <a:t>12</a:t>
            </a:r>
            <a:r>
              <a:rPr lang="zh-CN" altLang="en-US"/>
              <a:t>日</a:t>
            </a:r>
            <a:endParaRPr lang="zh-CN" altLang="en-US"/>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t>关于内控领导小组的会议纪要</a:t>
            </a:r>
            <a:endParaRPr lang="zh-CN"/>
          </a:p>
        </p:txBody>
      </p:sp>
      <p:sp>
        <p:nvSpPr>
          <p:cNvPr id="3" name="内容占位符 2"/>
          <p:cNvSpPr>
            <a:spLocks noGrp="1"/>
          </p:cNvSpPr>
          <p:nvPr>
            <p:ph idx="1"/>
          </p:nvPr>
        </p:nvSpPr>
        <p:spPr>
          <a:xfrm>
            <a:off x="608330" y="1490345"/>
            <a:ext cx="10968990" cy="4759325"/>
          </a:xfrm>
          <a:solidFill>
            <a:schemeClr val="bg1">
              <a:lumMod val="95000"/>
            </a:schemeClr>
          </a:solidFill>
        </p:spPr>
        <p:txBody>
          <a:bodyPr anchor="ctr" anchorCtr="0"/>
          <a:p>
            <a:pPr marL="0" indent="0">
              <a:buNone/>
            </a:pPr>
            <a:r>
              <a:rPr lang="zh-CN" altLang="en-US" sz="2800" b="1"/>
              <a:t>以下哪些会议内容符合内部控制领导小组会议的要求</a:t>
            </a:r>
            <a:endParaRPr lang="zh-CN" altLang="en-US" sz="2800" b="1"/>
          </a:p>
          <a:p>
            <a:pPr>
              <a:buFont typeface="Wingdings" panose="05000000000000000000" charset="0"/>
              <a:buChar char="p"/>
            </a:pPr>
            <a:r>
              <a:rPr lang="en-US" altLang="zh-CN" sz="2800"/>
              <a:t>A.</a:t>
            </a:r>
            <a:r>
              <a:rPr lang="zh-CN" altLang="en-US" sz="2800"/>
              <a:t>审议年度预算草案、重大采购事项</a:t>
            </a:r>
            <a:endParaRPr lang="zh-CN" altLang="en-US" sz="2800"/>
          </a:p>
          <a:p>
            <a:pPr>
              <a:buFont typeface="Wingdings" panose="05000000000000000000" charset="0"/>
              <a:buChar char="p"/>
            </a:pPr>
            <a:r>
              <a:rPr lang="en-US" altLang="zh-CN" sz="2800"/>
              <a:t>B.</a:t>
            </a:r>
            <a:r>
              <a:rPr lang="zh-CN" altLang="en-US" sz="2800"/>
              <a:t>审议重大人事任免</a:t>
            </a:r>
            <a:endParaRPr lang="zh-CN" altLang="en-US" sz="2800"/>
          </a:p>
          <a:p>
            <a:pPr>
              <a:buFont typeface="Wingdings" panose="05000000000000000000" charset="0"/>
              <a:buChar char="p"/>
            </a:pPr>
            <a:r>
              <a:rPr lang="en-US" altLang="zh-CN" sz="2800"/>
              <a:t>C.</a:t>
            </a:r>
            <a:r>
              <a:rPr lang="zh-CN" altLang="en-US" sz="2800"/>
              <a:t>审议年度内控工作计划、年度制度增修订计划</a:t>
            </a:r>
            <a:endParaRPr lang="zh-CN" altLang="en-US" sz="2800"/>
          </a:p>
          <a:p>
            <a:pPr>
              <a:buFont typeface="Wingdings" panose="05000000000000000000" charset="0"/>
              <a:buChar char="p"/>
            </a:pPr>
            <a:r>
              <a:rPr lang="en-US" altLang="zh-CN" sz="2800"/>
              <a:t>D.</a:t>
            </a:r>
            <a:r>
              <a:rPr lang="zh-CN" altLang="en-US" sz="2800"/>
              <a:t>听取风险评估结果、内控评价结果</a:t>
            </a:r>
            <a:endParaRPr lang="zh-CN" altLang="en-US" sz="2800"/>
          </a:p>
          <a:p>
            <a:pPr>
              <a:buFont typeface="Wingdings" panose="05000000000000000000" charset="0"/>
              <a:buChar char="p"/>
            </a:pPr>
            <a:r>
              <a:rPr lang="en-US" altLang="zh-CN" sz="2800"/>
              <a:t>E.</a:t>
            </a:r>
            <a:r>
              <a:rPr lang="zh-CN" altLang="en-US" sz="2800"/>
              <a:t>讨论审计、巡视反馈的问题</a:t>
            </a:r>
            <a:endParaRPr lang="zh-CN" altLang="en-US" sz="2800"/>
          </a:p>
        </p:txBody>
      </p:sp>
      <p:sp>
        <p:nvSpPr>
          <p:cNvPr id="10" name="灯片编号占位符 9"/>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 name="图片 10"/>
          <p:cNvPicPr>
            <a:picLocks noChangeAspect="1"/>
          </p:cNvPicPr>
          <p:nvPr/>
        </p:nvPicPr>
        <p:blipFill>
          <a:blip r:embed="rId1"/>
          <a:srcRect b="6998"/>
          <a:stretch>
            <a:fillRect/>
          </a:stretch>
        </p:blipFill>
        <p:spPr>
          <a:xfrm>
            <a:off x="7294880" y="1618615"/>
            <a:ext cx="3970020" cy="4391025"/>
          </a:xfrm>
          <a:prstGeom prst="rect">
            <a:avLst/>
          </a:prstGeom>
          <a:noFill/>
          <a:ln w="9525" cap="flat" cmpd="sng" algn="ctr">
            <a:solidFill>
              <a:sysClr val="windowText" lastClr="000000"/>
            </a:solidFill>
            <a:prstDash val="solid"/>
            <a:round/>
            <a:headEnd type="none" w="med" len="med"/>
            <a:tailEnd type="none" w="med" len="med"/>
          </a:ln>
        </p:spPr>
      </p:pic>
      <p:sp>
        <p:nvSpPr>
          <p:cNvPr id="2" name="标题 1"/>
          <p:cNvSpPr>
            <a:spLocks noGrp="1"/>
          </p:cNvSpPr>
          <p:nvPr>
            <p:ph type="title"/>
          </p:nvPr>
        </p:nvSpPr>
        <p:spPr/>
        <p:txBody>
          <a:bodyPr>
            <a:normAutofit fontScale="90000"/>
          </a:bodyPr>
          <a:p>
            <a:r>
              <a:rPr lang="zh-CN" altLang="en-US"/>
              <a:t>注意事项：内控领导小组会议</a:t>
            </a:r>
            <a:r>
              <a:rPr lang="en-US" altLang="zh-CN"/>
              <a:t>≠</a:t>
            </a:r>
            <a:r>
              <a:rPr lang="zh-CN" altLang="en-US"/>
              <a:t>班子会议讨论经济事项</a:t>
            </a:r>
            <a:endParaRPr lang="zh-CN" altLang="en-US"/>
          </a:p>
        </p:txBody>
      </p:sp>
      <p:sp>
        <p:nvSpPr>
          <p:cNvPr id="6" name="文本框 5"/>
          <p:cNvSpPr txBox="1"/>
          <p:nvPr/>
        </p:nvSpPr>
        <p:spPr>
          <a:xfrm>
            <a:off x="7512685" y="6314440"/>
            <a:ext cx="3534410" cy="567690"/>
          </a:xfrm>
          <a:prstGeom prst="rect">
            <a:avLst/>
          </a:prstGeom>
          <a:noFill/>
        </p:spPr>
        <p:txBody>
          <a:bodyPr wrap="square" rtlCol="0" anchor="t">
            <a:noAutofit/>
          </a:bodyPr>
          <a:p>
            <a:r>
              <a:rPr lang="zh-CN" altLang="en-US">
                <a:sym typeface="+mn-ea"/>
              </a:rPr>
              <a:t>开了会，主要职责落实了吗？</a:t>
            </a:r>
            <a:endParaRPr lang="zh-CN" altLang="en-US">
              <a:sym typeface="+mn-ea"/>
            </a:endParaRPr>
          </a:p>
        </p:txBody>
      </p:sp>
      <p:sp>
        <p:nvSpPr>
          <p:cNvPr id="10" name="灯片编号占位符 9"/>
          <p:cNvSpPr>
            <a:spLocks noGrp="1"/>
          </p:cNvSpPr>
          <p:nvPr>
            <p:ph type="sldNum" sz="quarter" idx="12"/>
          </p:nvPr>
        </p:nvSpPr>
        <p:spPr/>
        <p:txBody>
          <a:bodyPr/>
          <a:p>
            <a:fld id="{49AE70B2-8BF9-45C0-BB95-33D1B9D3A854}" type="slidenum">
              <a:rPr lang="zh-CN" altLang="en-US" smtClean="0"/>
            </a:fld>
            <a:endParaRPr lang="zh-CN" altLang="en-US"/>
          </a:p>
        </p:txBody>
      </p:sp>
      <p:sp>
        <p:nvSpPr>
          <p:cNvPr id="12" name="文本框 11"/>
          <p:cNvSpPr txBox="1"/>
          <p:nvPr/>
        </p:nvSpPr>
        <p:spPr>
          <a:xfrm>
            <a:off x="608330" y="1517650"/>
            <a:ext cx="6334125" cy="5242560"/>
          </a:xfrm>
          <a:prstGeom prst="rect">
            <a:avLst/>
          </a:prstGeom>
          <a:solidFill>
            <a:schemeClr val="bg1">
              <a:lumMod val="95000"/>
            </a:schemeClr>
          </a:solidFill>
        </p:spPr>
        <p:txBody>
          <a:bodyPr wrap="square" rtlCol="0" anchor="t">
            <a:noAutofit/>
          </a:bodyPr>
          <a:p>
            <a:pPr marL="0" indent="0">
              <a:lnSpc>
                <a:spcPct val="150000"/>
              </a:lnSpc>
              <a:spcAft>
                <a:spcPts val="0"/>
              </a:spcAft>
              <a:buNone/>
            </a:pPr>
            <a:r>
              <a:rPr lang="zh-CN" altLang="en-US" sz="1600" b="1">
                <a:sym typeface="+mn-ea"/>
              </a:rPr>
              <a:t>中国共产党党组工作条例（自2019年4月6日起施行）</a:t>
            </a:r>
            <a:endParaRPr lang="zh-CN" altLang="en-US" sz="1600" b="1">
              <a:sym typeface="+mn-ea"/>
            </a:endParaRPr>
          </a:p>
          <a:p>
            <a:pPr marL="0" indent="0">
              <a:lnSpc>
                <a:spcPct val="150000"/>
              </a:lnSpc>
              <a:spcAft>
                <a:spcPts val="0"/>
              </a:spcAft>
              <a:buNone/>
            </a:pPr>
            <a:r>
              <a:rPr lang="zh-CN" altLang="en-US" sz="1600">
                <a:sym typeface="+mn-ea"/>
              </a:rPr>
              <a:t>第十七条　党组讨论和决定本单位下列重大问题：</a:t>
            </a:r>
            <a:endParaRPr lang="zh-CN" altLang="en-US" sz="1600"/>
          </a:p>
          <a:p>
            <a:pPr marL="0" indent="0">
              <a:lnSpc>
                <a:spcPct val="150000"/>
              </a:lnSpc>
              <a:spcAft>
                <a:spcPts val="0"/>
              </a:spcAft>
              <a:buNone/>
            </a:pPr>
            <a:r>
              <a:rPr lang="zh-CN" altLang="en-US" sz="1600">
                <a:sym typeface="+mn-ea"/>
              </a:rPr>
              <a:t>　　（一）贯彻落实党中央以及上级党组织决策部署的重大举措；</a:t>
            </a:r>
            <a:endParaRPr lang="zh-CN" altLang="en-US" sz="1600"/>
          </a:p>
          <a:p>
            <a:pPr marL="0" indent="0">
              <a:lnSpc>
                <a:spcPct val="150000"/>
              </a:lnSpc>
              <a:spcAft>
                <a:spcPts val="0"/>
              </a:spcAft>
              <a:buNone/>
            </a:pPr>
            <a:r>
              <a:rPr lang="zh-CN" altLang="en-US" sz="1600">
                <a:sym typeface="+mn-ea"/>
              </a:rPr>
              <a:t>　　（二）制定拟订法律法规规章和重要规范性文件中的重大事项；</a:t>
            </a:r>
            <a:endParaRPr lang="zh-CN" altLang="en-US" sz="1600"/>
          </a:p>
          <a:p>
            <a:pPr marL="0" indent="0">
              <a:lnSpc>
                <a:spcPct val="150000"/>
              </a:lnSpc>
              <a:spcAft>
                <a:spcPts val="0"/>
              </a:spcAft>
              <a:buNone/>
            </a:pPr>
            <a:r>
              <a:rPr lang="zh-CN" altLang="en-US" sz="1600">
                <a:sym typeface="+mn-ea"/>
              </a:rPr>
              <a:t>　　（三）业务工作发展战略、重大部署和重大事项；</a:t>
            </a:r>
            <a:endParaRPr lang="zh-CN" altLang="en-US" sz="1600"/>
          </a:p>
          <a:p>
            <a:pPr marL="0" indent="0">
              <a:lnSpc>
                <a:spcPct val="150000"/>
              </a:lnSpc>
              <a:spcAft>
                <a:spcPts val="0"/>
              </a:spcAft>
              <a:buNone/>
            </a:pPr>
            <a:r>
              <a:rPr lang="zh-CN" altLang="en-US" sz="1600">
                <a:sym typeface="+mn-ea"/>
              </a:rPr>
              <a:t>　　（四）重大改革事项；</a:t>
            </a:r>
            <a:endParaRPr lang="zh-CN" altLang="en-US" sz="1600"/>
          </a:p>
          <a:p>
            <a:pPr marL="0" indent="0">
              <a:lnSpc>
                <a:spcPct val="150000"/>
              </a:lnSpc>
              <a:spcAft>
                <a:spcPts val="0"/>
              </a:spcAft>
              <a:buNone/>
            </a:pPr>
            <a:r>
              <a:rPr lang="zh-CN" altLang="en-US" sz="1600">
                <a:sym typeface="+mn-ea"/>
              </a:rPr>
              <a:t>　　（五）重要人事任免等事项；</a:t>
            </a:r>
            <a:endParaRPr lang="zh-CN" altLang="en-US" sz="1600"/>
          </a:p>
          <a:p>
            <a:pPr marL="0" indent="0">
              <a:lnSpc>
                <a:spcPct val="150000"/>
              </a:lnSpc>
              <a:spcAft>
                <a:spcPts val="0"/>
              </a:spcAft>
              <a:buNone/>
            </a:pPr>
            <a:r>
              <a:rPr lang="zh-CN" altLang="en-US" sz="1600">
                <a:sym typeface="+mn-ea"/>
              </a:rPr>
              <a:t>　　（六）重大项目安排；</a:t>
            </a:r>
            <a:endParaRPr lang="zh-CN" altLang="en-US" sz="1600"/>
          </a:p>
          <a:p>
            <a:pPr marL="0" indent="0">
              <a:lnSpc>
                <a:spcPct val="150000"/>
              </a:lnSpc>
              <a:spcAft>
                <a:spcPts val="0"/>
              </a:spcAft>
              <a:buNone/>
            </a:pPr>
            <a:r>
              <a:rPr lang="zh-CN" altLang="en-US" sz="1600">
                <a:sym typeface="+mn-ea"/>
              </a:rPr>
              <a:t>　　（七）大额资金使用、大额资产处置、预算安排；</a:t>
            </a:r>
            <a:endParaRPr lang="zh-CN" altLang="en-US" sz="1600"/>
          </a:p>
          <a:p>
            <a:pPr marL="0" indent="0">
              <a:lnSpc>
                <a:spcPct val="150000"/>
              </a:lnSpc>
              <a:spcAft>
                <a:spcPts val="0"/>
              </a:spcAft>
              <a:buNone/>
            </a:pPr>
            <a:r>
              <a:rPr lang="zh-CN" altLang="en-US" sz="1600">
                <a:sym typeface="+mn-ea"/>
              </a:rPr>
              <a:t>　　（八）职能配置、机构设置、人员编制事项；</a:t>
            </a:r>
            <a:endParaRPr lang="zh-CN" altLang="en-US" sz="1600"/>
          </a:p>
          <a:p>
            <a:pPr marL="0" indent="0">
              <a:lnSpc>
                <a:spcPct val="150000"/>
              </a:lnSpc>
              <a:spcAft>
                <a:spcPts val="0"/>
              </a:spcAft>
              <a:buNone/>
            </a:pPr>
            <a:r>
              <a:rPr lang="zh-CN" altLang="en-US" sz="1600">
                <a:sym typeface="+mn-ea"/>
              </a:rPr>
              <a:t>　　（九）审计、巡视巡察、督查检查、考核奖惩等重大事项；</a:t>
            </a:r>
            <a:endParaRPr lang="zh-CN" altLang="en-US" sz="1600"/>
          </a:p>
          <a:p>
            <a:pPr marL="0" indent="0">
              <a:lnSpc>
                <a:spcPct val="150000"/>
              </a:lnSpc>
              <a:spcAft>
                <a:spcPts val="0"/>
              </a:spcAft>
              <a:buNone/>
            </a:pPr>
            <a:r>
              <a:rPr lang="zh-CN" altLang="en-US" sz="1600">
                <a:sym typeface="+mn-ea"/>
              </a:rPr>
              <a:t>　　（十）重大思想动态的政治引导；</a:t>
            </a:r>
            <a:endParaRPr lang="zh-CN" altLang="en-US" sz="1600"/>
          </a:p>
          <a:p>
            <a:pPr marL="0" indent="0">
              <a:lnSpc>
                <a:spcPct val="150000"/>
              </a:lnSpc>
              <a:spcAft>
                <a:spcPts val="0"/>
              </a:spcAft>
              <a:buNone/>
            </a:pPr>
            <a:r>
              <a:rPr lang="zh-CN" altLang="en-US" sz="1600">
                <a:sym typeface="+mn-ea"/>
              </a:rPr>
              <a:t>　　（十一）党的建设方面的重大事项；</a:t>
            </a:r>
            <a:endParaRPr lang="zh-CN" altLang="en-US" sz="1600"/>
          </a:p>
          <a:p>
            <a:pPr marL="0" indent="0">
              <a:lnSpc>
                <a:spcPct val="150000"/>
              </a:lnSpc>
              <a:spcAft>
                <a:spcPts val="0"/>
              </a:spcAft>
              <a:buNone/>
            </a:pPr>
            <a:r>
              <a:rPr lang="zh-CN" altLang="en-US" sz="1600">
                <a:sym typeface="+mn-ea"/>
              </a:rPr>
              <a:t>　　（十二）其他应当由党组讨论和决定的重大问题。</a:t>
            </a:r>
            <a:endParaRPr lang="zh-CN" altLang="en-US" sz="1600">
              <a:sym typeface="+mn-ea"/>
            </a:endParaRPr>
          </a:p>
        </p:txBody>
      </p:sp>
      <p:sp>
        <p:nvSpPr>
          <p:cNvPr id="14" name="文本框 13"/>
          <p:cNvSpPr txBox="1"/>
          <p:nvPr/>
        </p:nvSpPr>
        <p:spPr>
          <a:xfrm>
            <a:off x="1852295" y="3909060"/>
            <a:ext cx="8775065" cy="583565"/>
          </a:xfrm>
          <a:prstGeom prst="rect">
            <a:avLst/>
          </a:prstGeom>
          <a:solidFill>
            <a:srgbClr val="FFFF00"/>
          </a:solidFill>
        </p:spPr>
        <p:txBody>
          <a:bodyPr wrap="square" rtlCol="0" anchor="t">
            <a:spAutoFit/>
          </a:bodyPr>
          <a:p>
            <a:pPr algn="ctr"/>
            <a:r>
              <a:rPr lang="zh-CN" altLang="en-US" sz="3200" b="1">
                <a:solidFill>
                  <a:srgbClr val="FF0000"/>
                </a:solidFill>
                <a:sym typeface="+mn-ea"/>
              </a:rPr>
              <a:t>党委会讨论内控领导小组职责事项，是否可行？</a:t>
            </a:r>
            <a:endParaRPr lang="zh-CN" altLang="en-US" sz="3200" b="1">
              <a:solidFill>
                <a:srgbClr val="FF000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4" grpId="0" bldLvl="0" animBg="1"/>
      <p:bldP spid="1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2.</a:t>
            </a:r>
            <a:r>
              <a:rPr lang="zh-CN" altLang="en-US">
                <a:sym typeface="+mn-ea"/>
              </a:rPr>
              <a:t>单位</a:t>
            </a:r>
            <a:r>
              <a:rPr lang="en-US" altLang="zh-CN">
                <a:sym typeface="+mn-ea"/>
              </a:rPr>
              <a:t>01</a:t>
            </a:r>
            <a:r>
              <a:rPr lang="zh-CN" altLang="en-US">
                <a:sym typeface="+mn-ea"/>
              </a:rPr>
              <a:t>表</a:t>
            </a:r>
            <a:r>
              <a:rPr lang="en-US" altLang="zh-CN">
                <a:sym typeface="+mn-ea"/>
              </a:rPr>
              <a:t> </a:t>
            </a:r>
            <a:r>
              <a:rPr lang="zh-CN" altLang="en-US">
                <a:sym typeface="+mn-ea"/>
              </a:rPr>
              <a:t>单位层面内部控制建设情况</a:t>
            </a:r>
            <a:endParaRPr lang="zh-CN" altLang="en-US"/>
          </a:p>
        </p:txBody>
      </p:sp>
      <p:sp>
        <p:nvSpPr>
          <p:cNvPr id="3" name="内容占位符 2"/>
          <p:cNvSpPr>
            <a:spLocks noGrp="1"/>
          </p:cNvSpPr>
          <p:nvPr>
            <p:ph idx="1"/>
          </p:nvPr>
        </p:nvSpPr>
        <p:spPr>
          <a:xfrm>
            <a:off x="608330" y="1490345"/>
            <a:ext cx="2545715" cy="4759325"/>
          </a:xfrm>
        </p:spPr>
        <p:txBody>
          <a:bodyPr/>
          <a:p>
            <a:pPr>
              <a:buFont typeface="Wingdings" panose="05000000000000000000" charset="0"/>
              <a:buChar char="n"/>
            </a:pPr>
            <a:r>
              <a:rPr lang="zh-CN" altLang="en-US" b="1">
                <a:sym typeface="+mn-ea"/>
              </a:rPr>
              <a:t>变化：</a:t>
            </a:r>
            <a:r>
              <a:rPr lang="en-US" altLang="zh-CN">
                <a:sym typeface="+mn-ea"/>
              </a:rPr>
              <a:t>26</a:t>
            </a:r>
            <a:r>
              <a:rPr lang="zh-CN" altLang="en-US">
                <a:sym typeface="+mn-ea"/>
              </a:rPr>
              <a:t>行新增</a:t>
            </a:r>
            <a:r>
              <a:rPr lang="en-US" altLang="zh-CN">
                <a:sym typeface="+mn-ea"/>
              </a:rPr>
              <a:t>“</a:t>
            </a:r>
            <a:r>
              <a:rPr lang="zh-CN" altLang="en-US">
                <a:sym typeface="+mn-ea"/>
              </a:rPr>
              <a:t>财会监督发现</a:t>
            </a:r>
            <a:r>
              <a:rPr lang="en-US" altLang="zh-CN">
                <a:sym typeface="+mn-ea"/>
              </a:rPr>
              <a:t>”</a:t>
            </a:r>
            <a:endParaRPr lang="zh-CN" altLang="en-US"/>
          </a:p>
          <a:p>
            <a:pPr>
              <a:buFont typeface="Wingdings" panose="05000000000000000000" charset="0"/>
              <a:buChar char="n"/>
            </a:pPr>
            <a:r>
              <a:rPr lang="zh-CN" altLang="en-US" b="1">
                <a:sym typeface="+mn-ea"/>
              </a:rPr>
              <a:t>趋势：</a:t>
            </a:r>
            <a:r>
              <a:rPr lang="zh-CN" altLang="en-US">
                <a:sym typeface="+mn-ea"/>
              </a:rPr>
              <a:t>加强内部控制评价监督与其他内外部监督的联动</a:t>
            </a:r>
            <a:endParaRPr lang="zh-CN" altLang="en-US" b="1">
              <a:sym typeface="+mn-ea"/>
            </a:endParaRPr>
          </a:p>
          <a:p>
            <a:pPr>
              <a:buFont typeface="Wingdings" panose="05000000000000000000" charset="0"/>
              <a:buChar char="n"/>
            </a:pPr>
            <a:endParaRPr lang="en-US" altLang="zh-CN"/>
          </a:p>
        </p:txBody>
      </p:sp>
      <p:pic>
        <p:nvPicPr>
          <p:cNvPr id="5" name="图片 4"/>
          <p:cNvPicPr>
            <a:picLocks noChangeAspect="1"/>
          </p:cNvPicPr>
          <p:nvPr/>
        </p:nvPicPr>
        <p:blipFill>
          <a:blip r:embed="rId1"/>
          <a:stretch>
            <a:fillRect/>
          </a:stretch>
        </p:blipFill>
        <p:spPr>
          <a:xfrm>
            <a:off x="3465195" y="1824990"/>
            <a:ext cx="8366125" cy="4424680"/>
          </a:xfrm>
          <a:prstGeom prst="rect">
            <a:avLst/>
          </a:prstGeom>
        </p:spPr>
      </p:pic>
      <p:sp>
        <p:nvSpPr>
          <p:cNvPr id="6" name="灯片编号占位符 5"/>
          <p:cNvSpPr>
            <a:spLocks noGrp="1"/>
          </p:cNvSpPr>
          <p:nvPr>
            <p:ph type="sldNum" sz="quarter" idx="12"/>
          </p:nvPr>
        </p:nvSpPr>
        <p:spPr/>
        <p:txBody>
          <a:bodyPr/>
          <a:p>
            <a:fld id="{49AE70B2-8BF9-45C0-BB95-33D1B9D3A854}" type="slidenum">
              <a:rPr lang="zh-CN" altLang="en-US" smtClean="0"/>
            </a:fld>
            <a:endParaRPr lang="zh-CN" altLang="en-US"/>
          </a:p>
        </p:txBody>
      </p:sp>
      <p:sp>
        <p:nvSpPr>
          <p:cNvPr id="14" name="矩形 13"/>
          <p:cNvSpPr/>
          <p:nvPr>
            <p:custDataLst>
              <p:tags r:id="rId2"/>
            </p:custDataLst>
          </p:nvPr>
        </p:nvSpPr>
        <p:spPr>
          <a:xfrm>
            <a:off x="3348990" y="3142615"/>
            <a:ext cx="8754110" cy="189230"/>
          </a:xfrm>
          <a:prstGeom prst="rect">
            <a:avLst/>
          </a:prstGeom>
          <a:noFill/>
          <a:ln w="38100">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举例：某单位上传的内部控制评价报告</a:t>
            </a:r>
            <a:endParaRPr lang="zh-CN" altLang="en-US"/>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pic>
        <p:nvPicPr>
          <p:cNvPr id="5" name="图片 4"/>
          <p:cNvPicPr>
            <a:picLocks noChangeAspect="1"/>
          </p:cNvPicPr>
          <p:nvPr/>
        </p:nvPicPr>
        <p:blipFill>
          <a:blip r:embed="rId1"/>
          <a:stretch>
            <a:fillRect/>
          </a:stretch>
        </p:blipFill>
        <p:spPr>
          <a:xfrm>
            <a:off x="608330" y="2167890"/>
            <a:ext cx="6201410" cy="4258310"/>
          </a:xfrm>
          <a:prstGeom prst="rect">
            <a:avLst/>
          </a:prstGeom>
        </p:spPr>
      </p:pic>
      <p:pic>
        <p:nvPicPr>
          <p:cNvPr id="6" name="图片 5"/>
          <p:cNvPicPr>
            <a:picLocks noChangeAspect="1"/>
          </p:cNvPicPr>
          <p:nvPr/>
        </p:nvPicPr>
        <p:blipFill>
          <a:blip r:embed="rId2"/>
          <a:srcRect l="10038" r="7520" b="1146"/>
          <a:stretch>
            <a:fillRect/>
          </a:stretch>
        </p:blipFill>
        <p:spPr>
          <a:xfrm>
            <a:off x="7661910" y="1699260"/>
            <a:ext cx="3327400" cy="4875530"/>
          </a:xfrm>
          <a:prstGeom prst="rect">
            <a:avLst/>
          </a:prstGeom>
        </p:spPr>
      </p:pic>
      <p:sp>
        <p:nvSpPr>
          <p:cNvPr id="11" name="矩形 10"/>
          <p:cNvSpPr/>
          <p:nvPr/>
        </p:nvSpPr>
        <p:spPr>
          <a:xfrm>
            <a:off x="2025015" y="4244975"/>
            <a:ext cx="3046730" cy="292100"/>
          </a:xfrm>
          <a:prstGeom prst="rect">
            <a:avLst/>
          </a:prstGeom>
          <a:noFill/>
          <a:ln w="38100">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b="1"/>
          </a:p>
        </p:txBody>
      </p:sp>
      <p:pic>
        <p:nvPicPr>
          <p:cNvPr id="7" name="图片 6"/>
          <p:cNvPicPr>
            <a:picLocks noChangeAspect="1"/>
          </p:cNvPicPr>
          <p:nvPr/>
        </p:nvPicPr>
        <p:blipFill>
          <a:blip r:embed="rId3"/>
          <a:stretch>
            <a:fillRect/>
          </a:stretch>
        </p:blipFill>
        <p:spPr>
          <a:xfrm>
            <a:off x="8185150" y="3662045"/>
            <a:ext cx="790575" cy="304800"/>
          </a:xfrm>
          <a:prstGeom prst="rect">
            <a:avLst/>
          </a:prstGeom>
        </p:spPr>
      </p:pic>
      <p:pic>
        <p:nvPicPr>
          <p:cNvPr id="8" name="图片 7"/>
          <p:cNvPicPr>
            <a:picLocks noChangeAspect="1"/>
          </p:cNvPicPr>
          <p:nvPr/>
        </p:nvPicPr>
        <p:blipFill>
          <a:blip r:embed="rId3"/>
          <a:stretch>
            <a:fillRect/>
          </a:stretch>
        </p:blipFill>
        <p:spPr>
          <a:xfrm>
            <a:off x="9160510" y="4627880"/>
            <a:ext cx="729615" cy="304800"/>
          </a:xfrm>
          <a:prstGeom prst="rect">
            <a:avLst/>
          </a:prstGeom>
        </p:spPr>
      </p:pic>
      <p:sp>
        <p:nvSpPr>
          <p:cNvPr id="3" name="矩形 2"/>
          <p:cNvSpPr/>
          <p:nvPr/>
        </p:nvSpPr>
        <p:spPr>
          <a:xfrm>
            <a:off x="5600065" y="2857500"/>
            <a:ext cx="1209040" cy="292100"/>
          </a:xfrm>
          <a:prstGeom prst="rect">
            <a:avLst/>
          </a:prstGeom>
          <a:noFill/>
          <a:ln w="38100">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3" grpId="0" bldLvl="0" animBg="1"/>
      <p:bldP spid="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marL="571500" indent="-571500">
              <a:buFont typeface="Wingdings" panose="05000000000000000000" charset="0"/>
              <a:buChar char="n"/>
            </a:pPr>
            <a:r>
              <a:rPr lang="zh-CN" altLang="en-US">
                <a:solidFill>
                  <a:srgbClr val="0070C0"/>
                </a:solidFill>
              </a:rPr>
              <a:t>单位</a:t>
            </a:r>
            <a:r>
              <a:rPr lang="en-US" altLang="zh-CN">
                <a:solidFill>
                  <a:srgbClr val="0070C0"/>
                </a:solidFill>
              </a:rPr>
              <a:t>01</a:t>
            </a:r>
            <a:r>
              <a:rPr lang="zh-CN" altLang="en-US">
                <a:solidFill>
                  <a:srgbClr val="0070C0"/>
                </a:solidFill>
              </a:rPr>
              <a:t>表</a:t>
            </a:r>
            <a:r>
              <a:rPr lang="en-US" altLang="zh-CN">
                <a:solidFill>
                  <a:srgbClr val="0070C0"/>
                </a:solidFill>
              </a:rPr>
              <a:t> </a:t>
            </a:r>
            <a:r>
              <a:rPr lang="zh-CN" altLang="en-US">
                <a:solidFill>
                  <a:srgbClr val="0070C0"/>
                </a:solidFill>
              </a:rPr>
              <a:t>负面清单</a:t>
            </a:r>
            <a:endParaRPr lang="zh-CN" altLang="en-US">
              <a:solidFill>
                <a:srgbClr val="0070C0"/>
              </a:solidFill>
            </a:endParaRPr>
          </a:p>
        </p:txBody>
      </p:sp>
      <p:sp>
        <p:nvSpPr>
          <p:cNvPr id="3" name="内容占位符 2"/>
          <p:cNvSpPr>
            <a:spLocks noGrp="1"/>
          </p:cNvSpPr>
          <p:nvPr>
            <p:ph sz="half" idx="1"/>
          </p:nvPr>
        </p:nvSpPr>
        <p:spPr/>
        <p:txBody>
          <a:bodyPr>
            <a:normAutofit/>
          </a:bodyPr>
          <a:p>
            <a:pPr marL="0" indent="0" algn="ctr">
              <a:buNone/>
            </a:pPr>
            <a:r>
              <a:rPr lang="zh-CN" altLang="en-US" sz="2000" b="1"/>
              <a:t>绝对不要出现</a:t>
            </a:r>
            <a:r>
              <a:rPr lang="en-US" altLang="zh-CN" sz="2000" b="1"/>
              <a:t>——</a:t>
            </a:r>
            <a:r>
              <a:rPr lang="zh-CN" altLang="en-US" sz="2000" b="1"/>
              <a:t>真实性问题</a:t>
            </a:r>
            <a:endParaRPr lang="zh-CN" altLang="en-US" sz="2000" b="1"/>
          </a:p>
          <a:p>
            <a:r>
              <a:rPr lang="zh-CN" altLang="en-US" sz="2000"/>
              <a:t>填的内容和附件不一致</a:t>
            </a:r>
            <a:endParaRPr lang="zh-CN" altLang="en-US" sz="2000"/>
          </a:p>
          <a:p>
            <a:r>
              <a:rPr lang="zh-CN" altLang="en-US" sz="2000"/>
              <a:t>会议次数、培训次数异常（</a:t>
            </a:r>
            <a:r>
              <a:rPr lang="en-US" altLang="zh-CN" sz="2000"/>
              <a:t>10</a:t>
            </a:r>
            <a:r>
              <a:rPr lang="zh-CN" altLang="en-US" sz="2000"/>
              <a:t>次？）</a:t>
            </a:r>
            <a:endParaRPr lang="zh-CN" altLang="en-US" sz="2000"/>
          </a:p>
          <a:p>
            <a:r>
              <a:rPr lang="en-US" altLang="zh-CN" sz="2000"/>
              <a:t>14</a:t>
            </a:r>
            <a:r>
              <a:rPr lang="zh-CN" altLang="en-US" sz="2000"/>
              <a:t>行评价报告的缺陷数量</a:t>
            </a:r>
            <a:r>
              <a:rPr lang="en-US" altLang="zh-CN" sz="2000"/>
              <a:t>≠22</a:t>
            </a:r>
            <a:r>
              <a:rPr lang="zh-CN" altLang="en-US" sz="2000"/>
              <a:t>行</a:t>
            </a:r>
            <a:endParaRPr lang="zh-CN" altLang="en-US" sz="2000"/>
          </a:p>
          <a:p>
            <a:endParaRPr lang="zh-CN" altLang="en-US" sz="2000"/>
          </a:p>
          <a:p>
            <a:endParaRPr lang="zh-CN" altLang="en-US" sz="2000"/>
          </a:p>
        </p:txBody>
      </p:sp>
      <p:sp>
        <p:nvSpPr>
          <p:cNvPr id="4" name="内容占位符 3"/>
          <p:cNvSpPr>
            <a:spLocks noGrp="1"/>
          </p:cNvSpPr>
          <p:nvPr>
            <p:ph sz="half" idx="2"/>
          </p:nvPr>
        </p:nvSpPr>
        <p:spPr/>
        <p:txBody>
          <a:bodyPr>
            <a:noAutofit/>
          </a:bodyPr>
          <a:p>
            <a:pPr marL="0" indent="0" algn="ctr">
              <a:buNone/>
            </a:pPr>
            <a:r>
              <a:rPr lang="zh-CN" altLang="en-US" sz="2000" b="1"/>
              <a:t>尽量不要出现</a:t>
            </a:r>
            <a:r>
              <a:rPr lang="en-US" altLang="zh-CN" sz="2000" b="1"/>
              <a:t>——</a:t>
            </a:r>
            <a:r>
              <a:rPr lang="zh-CN" altLang="en-US" sz="2000" b="1"/>
              <a:t>质量问题</a:t>
            </a:r>
            <a:endParaRPr lang="zh-CN" altLang="en-US" sz="2000" b="1"/>
          </a:p>
          <a:p>
            <a:r>
              <a:rPr lang="zh-CN" altLang="en-US" sz="2000">
                <a:sym typeface="+mn-ea"/>
              </a:rPr>
              <a:t>小组没成立</a:t>
            </a:r>
            <a:endParaRPr lang="zh-CN" altLang="en-US" sz="2000"/>
          </a:p>
          <a:p>
            <a:r>
              <a:rPr lang="zh-CN" altLang="en-US" sz="2000">
                <a:sym typeface="+mn-ea"/>
              </a:rPr>
              <a:t>组长不是一把手</a:t>
            </a:r>
            <a:endParaRPr lang="zh-CN" altLang="en-US" sz="2000"/>
          </a:p>
          <a:p>
            <a:r>
              <a:rPr lang="zh-CN" altLang="en-US" sz="2000">
                <a:sym typeface="+mn-ea"/>
              </a:rPr>
              <a:t>建设和监督没分离（人没分离也不行）</a:t>
            </a:r>
            <a:endParaRPr lang="zh-CN" altLang="en-US" sz="2000">
              <a:sym typeface="+mn-ea"/>
            </a:endParaRPr>
          </a:p>
          <a:p>
            <a:r>
              <a:rPr lang="zh-CN" altLang="en-US" sz="2000">
                <a:sym typeface="+mn-ea"/>
              </a:rPr>
              <a:t>会议内容和职责不符</a:t>
            </a:r>
            <a:endParaRPr lang="zh-CN" altLang="en-US" sz="2000"/>
          </a:p>
          <a:p>
            <a:r>
              <a:rPr lang="zh-CN" altLang="en-US" sz="2000">
                <a:sym typeface="+mn-ea"/>
              </a:rPr>
              <a:t>培训内容和内控无关</a:t>
            </a:r>
            <a:endParaRPr lang="zh-CN" altLang="en-US" sz="2000">
              <a:sym typeface="+mn-ea"/>
            </a:endParaRPr>
          </a:p>
          <a:p>
            <a:r>
              <a:rPr lang="zh-CN" altLang="en-US" sz="2000">
                <a:sym typeface="+mn-ea"/>
              </a:rPr>
              <a:t>会议内容年年一样</a:t>
            </a:r>
            <a:endParaRPr lang="zh-CN" altLang="en-US" sz="2000"/>
          </a:p>
          <a:p>
            <a:r>
              <a:rPr lang="zh-CN" altLang="en-US" sz="2000">
                <a:sym typeface="+mn-ea"/>
              </a:rPr>
              <a:t>培训内容年年一样</a:t>
            </a:r>
            <a:endParaRPr lang="zh-CN" altLang="en-US" sz="2000"/>
          </a:p>
          <a:p>
            <a:r>
              <a:rPr lang="zh-CN" altLang="en-US" sz="2000">
                <a:sym typeface="+mn-ea"/>
              </a:rPr>
              <a:t>先评价，后审计巡视，后者问题更多</a:t>
            </a:r>
            <a:endParaRPr lang="zh-CN" altLang="en-US" sz="2000"/>
          </a:p>
          <a:p>
            <a:r>
              <a:rPr lang="zh-CN" altLang="en-US" sz="2000">
                <a:sym typeface="+mn-ea"/>
              </a:rPr>
              <a:t>风险评估和内控评价分不清</a:t>
            </a:r>
            <a:endParaRPr lang="zh-CN" altLang="en-US" sz="2000"/>
          </a:p>
          <a:p>
            <a:endParaRPr lang="zh-CN" altLang="en-US" sz="2000"/>
          </a:p>
          <a:p>
            <a:endParaRPr lang="zh-CN" altLang="en-US" sz="2000"/>
          </a:p>
        </p:txBody>
      </p:sp>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a:p>
        </p:txBody>
      </p:sp>
      <p:pic>
        <p:nvPicPr>
          <p:cNvPr id="6" name="图片 5"/>
          <p:cNvPicPr>
            <a:picLocks noChangeAspect="1"/>
          </p:cNvPicPr>
          <p:nvPr/>
        </p:nvPicPr>
        <p:blipFill>
          <a:blip r:embed="rId1"/>
          <a:srcRect t="53651" b="19729"/>
          <a:stretch>
            <a:fillRect/>
          </a:stretch>
        </p:blipFill>
        <p:spPr>
          <a:xfrm>
            <a:off x="398780" y="3753485"/>
            <a:ext cx="6013450" cy="832485"/>
          </a:xfrm>
          <a:prstGeom prst="rect">
            <a:avLst/>
          </a:prstGeom>
        </p:spPr>
      </p:pic>
      <p:pic>
        <p:nvPicPr>
          <p:cNvPr id="7" name="图片 6"/>
          <p:cNvPicPr>
            <a:picLocks noChangeAspect="1"/>
          </p:cNvPicPr>
          <p:nvPr/>
        </p:nvPicPr>
        <p:blipFill>
          <a:blip r:embed="rId2"/>
          <a:srcRect b="65499"/>
          <a:stretch>
            <a:fillRect/>
          </a:stretch>
        </p:blipFill>
        <p:spPr>
          <a:xfrm>
            <a:off x="399415" y="4868545"/>
            <a:ext cx="6012815" cy="10966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22" presetClass="entr" presetSubtype="4"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wipe(down)">
                                      <p:cBhvr>
                                        <p:cTn id="35" dur="500"/>
                                        <p:tgtEl>
                                          <p:spTgt spid="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wipe(down)">
                                      <p:cBhvr>
                                        <p:cTn id="40" dur="500"/>
                                        <p:tgtEl>
                                          <p:spTgt spid="4">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wipe(down)">
                                      <p:cBhvr>
                                        <p:cTn id="45" dur="500"/>
                                        <p:tgtEl>
                                          <p:spTgt spid="4">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Effect transition="in" filter="wipe(down)">
                                      <p:cBhvr>
                                        <p:cTn id="50" dur="500"/>
                                        <p:tgtEl>
                                          <p:spTgt spid="4">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Effect transition="in" filter="wipe(down)">
                                      <p:cBhvr>
                                        <p:cTn id="55" dur="500"/>
                                        <p:tgtEl>
                                          <p:spTgt spid="4">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4">
                                            <p:txEl>
                                              <p:pRg st="5" end="5"/>
                                            </p:txEl>
                                          </p:spTgt>
                                        </p:tgtEl>
                                        <p:attrNameLst>
                                          <p:attrName>style.visibility</p:attrName>
                                        </p:attrNameLst>
                                      </p:cBhvr>
                                      <p:to>
                                        <p:strVal val="visible"/>
                                      </p:to>
                                    </p:set>
                                    <p:animEffect transition="in" filter="wipe(down)">
                                      <p:cBhvr>
                                        <p:cTn id="60" dur="500"/>
                                        <p:tgtEl>
                                          <p:spTgt spid="4">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4">
                                            <p:txEl>
                                              <p:pRg st="6" end="6"/>
                                            </p:txEl>
                                          </p:spTgt>
                                        </p:tgtEl>
                                        <p:attrNameLst>
                                          <p:attrName>style.visibility</p:attrName>
                                        </p:attrNameLst>
                                      </p:cBhvr>
                                      <p:to>
                                        <p:strVal val="visible"/>
                                      </p:to>
                                    </p:set>
                                    <p:animEffect transition="in" filter="wipe(down)">
                                      <p:cBhvr>
                                        <p:cTn id="65" dur="500"/>
                                        <p:tgtEl>
                                          <p:spTgt spid="4">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4">
                                            <p:txEl>
                                              <p:pRg st="7" end="7"/>
                                            </p:txEl>
                                          </p:spTgt>
                                        </p:tgtEl>
                                        <p:attrNameLst>
                                          <p:attrName>style.visibility</p:attrName>
                                        </p:attrNameLst>
                                      </p:cBhvr>
                                      <p:to>
                                        <p:strVal val="visible"/>
                                      </p:to>
                                    </p:set>
                                    <p:animEffect transition="in" filter="wipe(down)">
                                      <p:cBhvr>
                                        <p:cTn id="70" dur="500"/>
                                        <p:tgtEl>
                                          <p:spTgt spid="4">
                                            <p:txEl>
                                              <p:pRg st="7" end="7"/>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4">
                                            <p:txEl>
                                              <p:pRg st="8" end="8"/>
                                            </p:txEl>
                                          </p:spTgt>
                                        </p:tgtEl>
                                        <p:attrNameLst>
                                          <p:attrName>style.visibility</p:attrName>
                                        </p:attrNameLst>
                                      </p:cBhvr>
                                      <p:to>
                                        <p:strVal val="visible"/>
                                      </p:to>
                                    </p:set>
                                    <p:animEffect transition="in" filter="wipe(down)">
                                      <p:cBhvr>
                                        <p:cTn id="75" dur="500"/>
                                        <p:tgtEl>
                                          <p:spTgt spid="4">
                                            <p:txEl>
                                              <p:pRg st="8" end="8"/>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4">
                                            <p:txEl>
                                              <p:pRg st="9" end="9"/>
                                            </p:txEl>
                                          </p:spTgt>
                                        </p:tgtEl>
                                        <p:attrNameLst>
                                          <p:attrName>style.visibility</p:attrName>
                                        </p:attrNameLst>
                                      </p:cBhvr>
                                      <p:to>
                                        <p:strVal val="visible"/>
                                      </p:to>
                                    </p:set>
                                    <p:animEffect transition="in" filter="wipe(down)">
                                      <p:cBhvr>
                                        <p:cTn id="8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build="p"/>
      <p:bldP spid="4" grpI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3.</a:t>
            </a:r>
            <a:r>
              <a:rPr lang="zh-CN" altLang="en-US"/>
              <a:t>单位</a:t>
            </a:r>
            <a:r>
              <a:rPr lang="en-US" altLang="zh-CN"/>
              <a:t>02</a:t>
            </a:r>
            <a:r>
              <a:rPr lang="zh-CN" altLang="en-US"/>
              <a:t>表</a:t>
            </a:r>
            <a:r>
              <a:rPr lang="en-US" altLang="zh-CN"/>
              <a:t> </a:t>
            </a:r>
            <a:r>
              <a:rPr lang="zh-CN" altLang="en-US"/>
              <a:t>业务层面内部控制建设情况（一）</a:t>
            </a:r>
            <a:endParaRPr lang="zh-CN" altLang="en-US"/>
          </a:p>
        </p:txBody>
      </p:sp>
      <p:pic>
        <p:nvPicPr>
          <p:cNvPr id="4" name="图片 3"/>
          <p:cNvPicPr>
            <a:picLocks noChangeAspect="1"/>
          </p:cNvPicPr>
          <p:nvPr/>
        </p:nvPicPr>
        <p:blipFill>
          <a:blip r:embed="rId1"/>
          <a:stretch>
            <a:fillRect/>
          </a:stretch>
        </p:blipFill>
        <p:spPr>
          <a:xfrm>
            <a:off x="3290570" y="1615440"/>
            <a:ext cx="8286750" cy="4279900"/>
          </a:xfrm>
          <a:prstGeom prst="rect">
            <a:avLst/>
          </a:prstGeom>
        </p:spPr>
      </p:pic>
      <p:sp>
        <p:nvSpPr>
          <p:cNvPr id="6" name="内容占位符 2"/>
          <p:cNvSpPr>
            <a:spLocks noGrp="1"/>
          </p:cNvSpPr>
          <p:nvPr/>
        </p:nvSpPr>
        <p:spPr>
          <a:xfrm>
            <a:off x="608330" y="1490345"/>
            <a:ext cx="2545715" cy="4759325"/>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charset="0"/>
              <a:buChar char="n"/>
            </a:pPr>
            <a:r>
              <a:rPr lang="zh-CN" altLang="en-US" b="1">
                <a:sym typeface="+mn-ea"/>
              </a:rPr>
              <a:t>变化：</a:t>
            </a:r>
            <a:r>
              <a:rPr lang="en-US" altLang="zh-CN">
                <a:sym typeface="+mn-ea"/>
              </a:rPr>
              <a:t>23</a:t>
            </a:r>
            <a:r>
              <a:rPr lang="zh-CN" altLang="en-US">
                <a:sym typeface="+mn-ea"/>
              </a:rPr>
              <a:t>行</a:t>
            </a:r>
            <a:r>
              <a:rPr lang="zh-CN">
                <a:sym typeface="+mn-ea"/>
              </a:rPr>
              <a:t>风险评估增加</a:t>
            </a:r>
            <a:r>
              <a:rPr lang="en-US" altLang="zh-CN">
                <a:sym typeface="+mn-ea"/>
              </a:rPr>
              <a:t>“</a:t>
            </a:r>
            <a:r>
              <a:rPr lang="zh-CN" altLang="en-US">
                <a:sym typeface="+mn-ea"/>
              </a:rPr>
              <a:t>对其他业务领域</a:t>
            </a:r>
            <a:r>
              <a:rPr lang="en-US" altLang="zh-CN">
                <a:sym typeface="+mn-ea"/>
              </a:rPr>
              <a:t>”</a:t>
            </a:r>
            <a:r>
              <a:rPr lang="zh-CN" altLang="en-US">
                <a:sym typeface="+mn-ea"/>
              </a:rPr>
              <a:t>的风险评估</a:t>
            </a:r>
            <a:endParaRPr lang="zh-CN" altLang="en-US"/>
          </a:p>
          <a:p>
            <a:pPr>
              <a:buFont typeface="Wingdings" panose="05000000000000000000" charset="0"/>
              <a:buChar char="n"/>
            </a:pPr>
            <a:r>
              <a:rPr lang="zh-CN" altLang="en-US" b="1">
                <a:sym typeface="+mn-ea"/>
              </a:rPr>
              <a:t>趋势：</a:t>
            </a:r>
            <a:r>
              <a:rPr lang="zh-CN" altLang="en-US">
                <a:sym typeface="+mn-ea"/>
              </a:rPr>
              <a:t>风险评估要出实效，聚焦重点领域、环节，尝试向其他业务领域延伸</a:t>
            </a:r>
            <a:endParaRPr lang="zh-CN" altLang="en-US">
              <a:sym typeface="+mn-ea"/>
            </a:endParaRPr>
          </a:p>
          <a:p>
            <a:pPr marL="0" indent="0">
              <a:buFont typeface="Wingdings" panose="05000000000000000000" charset="0"/>
              <a:buNone/>
            </a:pPr>
            <a:endParaRPr lang="zh-CN" altLang="en-US" b="1">
              <a:sym typeface="+mn-ea"/>
            </a:endParaRPr>
          </a:p>
          <a:p>
            <a:pPr>
              <a:buFont typeface="Wingdings" panose="05000000000000000000" charset="0"/>
              <a:buChar char="n"/>
            </a:pPr>
            <a:endParaRPr lang="en-US" altLang="zh-CN"/>
          </a:p>
        </p:txBody>
      </p:sp>
      <p:pic>
        <p:nvPicPr>
          <p:cNvPr id="7" name="图片 6"/>
          <p:cNvPicPr>
            <a:picLocks noChangeAspect="1"/>
          </p:cNvPicPr>
          <p:nvPr/>
        </p:nvPicPr>
        <p:blipFill>
          <a:blip r:embed="rId2"/>
          <a:stretch>
            <a:fillRect/>
          </a:stretch>
        </p:blipFill>
        <p:spPr>
          <a:xfrm>
            <a:off x="3290570" y="5932805"/>
            <a:ext cx="8287385" cy="340360"/>
          </a:xfrm>
          <a:prstGeom prst="rect">
            <a:avLst/>
          </a:prstGeom>
        </p:spPr>
      </p:pic>
      <p:sp>
        <p:nvSpPr>
          <p:cNvPr id="8" name="灯片编号占位符 7"/>
          <p:cNvSpPr>
            <a:spLocks noGrp="1"/>
          </p:cNvSpPr>
          <p:nvPr>
            <p:ph type="sldNum" sz="quarter" idx="12"/>
          </p:nvPr>
        </p:nvSpPr>
        <p:spPr/>
        <p:txBody>
          <a:bodyPr/>
          <a:p>
            <a:fld id="{49AE70B2-8BF9-45C0-BB95-33D1B9D3A854}" type="slidenum">
              <a:rPr lang="zh-CN" altLang="en-US" smtClean="0"/>
            </a:fld>
            <a:endParaRPr lang="zh-CN" altLang="en-US"/>
          </a:p>
        </p:txBody>
      </p:sp>
      <p:sp>
        <p:nvSpPr>
          <p:cNvPr id="5" name="矩形 4"/>
          <p:cNvSpPr/>
          <p:nvPr/>
        </p:nvSpPr>
        <p:spPr>
          <a:xfrm>
            <a:off x="6857365" y="3429000"/>
            <a:ext cx="732790" cy="529590"/>
          </a:xfrm>
          <a:prstGeom prst="rect">
            <a:avLst/>
          </a:prstGeom>
          <a:noFill/>
          <a:ln w="38100">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b="1"/>
          </a:p>
        </p:txBody>
      </p:sp>
      <p:sp>
        <p:nvSpPr>
          <p:cNvPr id="9" name="矩形 8"/>
          <p:cNvSpPr/>
          <p:nvPr/>
        </p:nvSpPr>
        <p:spPr>
          <a:xfrm>
            <a:off x="8355965" y="3429000"/>
            <a:ext cx="732790" cy="529590"/>
          </a:xfrm>
          <a:prstGeom prst="rect">
            <a:avLst/>
          </a:prstGeom>
          <a:noFill/>
          <a:ln w="38100">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b="1"/>
          </a:p>
        </p:txBody>
      </p:sp>
      <p:sp>
        <p:nvSpPr>
          <p:cNvPr id="10" name="矩形 9"/>
          <p:cNvSpPr/>
          <p:nvPr/>
        </p:nvSpPr>
        <p:spPr>
          <a:xfrm>
            <a:off x="8355965" y="4765675"/>
            <a:ext cx="732790" cy="369570"/>
          </a:xfrm>
          <a:prstGeom prst="rect">
            <a:avLst/>
          </a:prstGeom>
          <a:noFill/>
          <a:ln w="38100">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b="1"/>
          </a:p>
        </p:txBody>
      </p:sp>
      <p:sp>
        <p:nvSpPr>
          <p:cNvPr id="11" name="圆角矩形 10"/>
          <p:cNvSpPr/>
          <p:nvPr/>
        </p:nvSpPr>
        <p:spPr>
          <a:xfrm>
            <a:off x="3360420" y="1276985"/>
            <a:ext cx="1620000" cy="345440"/>
          </a:xfrm>
          <a:prstGeom prst="roundRect">
            <a:avLst>
              <a:gd name="adj" fmla="val 9802"/>
            </a:avLst>
          </a:pr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ctr">
              <a:buFont typeface="Wingdings" panose="05000000000000000000" charset="0"/>
              <a:buNone/>
            </a:pPr>
            <a:r>
              <a:rPr lang="en-US" altLang="zh-CN" sz="1600" b="1">
                <a:sym typeface="+mn-ea"/>
              </a:rPr>
              <a:t>1.</a:t>
            </a:r>
            <a:r>
              <a:rPr lang="zh-CN" sz="1600" b="1">
                <a:sym typeface="+mn-ea"/>
              </a:rPr>
              <a:t>业务适用情况</a:t>
            </a:r>
            <a:endParaRPr lang="zh-CN" sz="1600" b="1">
              <a:sym typeface="+mn-ea"/>
            </a:endParaRPr>
          </a:p>
        </p:txBody>
      </p:sp>
      <p:sp>
        <p:nvSpPr>
          <p:cNvPr id="12" name="圆角矩形 11"/>
          <p:cNvSpPr/>
          <p:nvPr/>
        </p:nvSpPr>
        <p:spPr>
          <a:xfrm>
            <a:off x="5020945" y="1276985"/>
            <a:ext cx="1620000" cy="345440"/>
          </a:xfrm>
          <a:prstGeom prst="roundRect">
            <a:avLst>
              <a:gd name="adj" fmla="val 9802"/>
            </a:avLst>
          </a:pr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ctr">
              <a:buFont typeface="Wingdings" panose="05000000000000000000" charset="0"/>
              <a:buNone/>
            </a:pPr>
            <a:r>
              <a:rPr lang="en-US" altLang="zh-CN" sz="1600" b="1">
                <a:sym typeface="+mn-ea"/>
              </a:rPr>
              <a:t>2.</a:t>
            </a:r>
            <a:r>
              <a:rPr lang="zh-CN" sz="1600" b="1">
                <a:sym typeface="+mn-ea"/>
              </a:rPr>
              <a:t>岗位职责说明</a:t>
            </a:r>
            <a:endParaRPr lang="zh-CN" sz="1600" b="1">
              <a:sym typeface="+mn-ea"/>
            </a:endParaRPr>
          </a:p>
        </p:txBody>
      </p:sp>
      <p:sp>
        <p:nvSpPr>
          <p:cNvPr id="13" name="圆角矩形 12"/>
          <p:cNvSpPr/>
          <p:nvPr/>
        </p:nvSpPr>
        <p:spPr>
          <a:xfrm>
            <a:off x="6681470" y="1276985"/>
            <a:ext cx="1620000" cy="345440"/>
          </a:xfrm>
          <a:prstGeom prst="roundRect">
            <a:avLst>
              <a:gd name="adj" fmla="val 9802"/>
            </a:avLst>
          </a:pr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ctr">
              <a:buFont typeface="Wingdings" panose="05000000000000000000" charset="0"/>
              <a:buNone/>
            </a:pPr>
            <a:r>
              <a:rPr lang="en-US" altLang="zh-CN" sz="1600" b="1">
                <a:sym typeface="+mn-ea"/>
              </a:rPr>
              <a:t>3.</a:t>
            </a:r>
            <a:r>
              <a:rPr lang="zh-CN" altLang="en-US" sz="1600" b="1">
                <a:sym typeface="+mn-ea"/>
              </a:rPr>
              <a:t>不相容职责</a:t>
            </a:r>
            <a:endParaRPr lang="zh-CN" altLang="en-US" sz="1600" b="1">
              <a:sym typeface="+mn-ea"/>
            </a:endParaRPr>
          </a:p>
        </p:txBody>
      </p:sp>
      <p:sp>
        <p:nvSpPr>
          <p:cNvPr id="14" name="圆角矩形 13"/>
          <p:cNvSpPr/>
          <p:nvPr/>
        </p:nvSpPr>
        <p:spPr>
          <a:xfrm>
            <a:off x="8341995" y="1276985"/>
            <a:ext cx="1620000" cy="345440"/>
          </a:xfrm>
          <a:prstGeom prst="roundRect">
            <a:avLst>
              <a:gd name="adj" fmla="val 9802"/>
            </a:avLst>
          </a:pr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ctr">
              <a:buFont typeface="Wingdings" panose="05000000000000000000" charset="0"/>
              <a:buNone/>
            </a:pPr>
            <a:r>
              <a:rPr lang="en-US" altLang="zh-CN" sz="1600" b="1">
                <a:sym typeface="+mn-ea"/>
              </a:rPr>
              <a:t>4.</a:t>
            </a:r>
            <a:r>
              <a:rPr lang="zh-CN" altLang="en-US" sz="1600" b="1">
                <a:sym typeface="+mn-ea"/>
              </a:rPr>
              <a:t>轮岗执行</a:t>
            </a:r>
            <a:endParaRPr lang="zh-CN" altLang="en-US" sz="1600" b="1">
              <a:sym typeface="+mn-ea"/>
            </a:endParaRPr>
          </a:p>
        </p:txBody>
      </p:sp>
      <p:sp>
        <p:nvSpPr>
          <p:cNvPr id="15" name="圆角矩形 14"/>
          <p:cNvSpPr/>
          <p:nvPr/>
        </p:nvSpPr>
        <p:spPr>
          <a:xfrm>
            <a:off x="10002520" y="1277620"/>
            <a:ext cx="1620000" cy="345440"/>
          </a:xfrm>
          <a:prstGeom prst="roundRect">
            <a:avLst>
              <a:gd name="adj" fmla="val 9802"/>
            </a:avLst>
          </a:pr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ctr">
              <a:buFont typeface="Wingdings" panose="05000000000000000000" charset="0"/>
              <a:buNone/>
            </a:pPr>
            <a:r>
              <a:rPr lang="en-US" sz="1600" b="1">
                <a:sym typeface="+mn-ea"/>
              </a:rPr>
              <a:t>5.</a:t>
            </a:r>
            <a:r>
              <a:rPr lang="zh-CN" altLang="en-US" sz="1600" b="1">
                <a:sym typeface="+mn-ea"/>
              </a:rPr>
              <a:t>业务风险评估</a:t>
            </a:r>
            <a:endParaRPr lang="zh-CN" altLang="en-US" sz="1600" b="1">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5" grpId="1" animBg="1"/>
      <p:bldP spid="9" grpId="1" animBg="1"/>
      <p:bldP spid="1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轮岗记录要和前面的制度要求对应</a:t>
            </a:r>
            <a:endParaRPr lang="zh-CN" altLang="en-US"/>
          </a:p>
        </p:txBody>
      </p:sp>
      <p:pic>
        <p:nvPicPr>
          <p:cNvPr id="5" name="内容占位符 4"/>
          <p:cNvPicPr>
            <a:picLocks noChangeAspect="1"/>
          </p:cNvPicPr>
          <p:nvPr>
            <p:ph idx="1"/>
          </p:nvPr>
        </p:nvPicPr>
        <p:blipFill>
          <a:blip r:embed="rId1"/>
          <a:stretch>
            <a:fillRect/>
          </a:stretch>
        </p:blipFill>
        <p:spPr>
          <a:xfrm>
            <a:off x="7005320" y="1960880"/>
            <a:ext cx="4871085" cy="2510790"/>
          </a:xfrm>
          <a:prstGeom prst="rect">
            <a:avLst/>
          </a:prstGeom>
        </p:spPr>
      </p:pic>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pic>
        <p:nvPicPr>
          <p:cNvPr id="6" name="图片 5"/>
          <p:cNvPicPr>
            <a:picLocks noChangeAspect="1"/>
          </p:cNvPicPr>
          <p:nvPr/>
        </p:nvPicPr>
        <p:blipFill>
          <a:blip r:embed="rId2"/>
          <a:srcRect b="15441"/>
          <a:stretch>
            <a:fillRect/>
          </a:stretch>
        </p:blipFill>
        <p:spPr>
          <a:xfrm>
            <a:off x="7291705" y="4605020"/>
            <a:ext cx="4156710" cy="1861185"/>
          </a:xfrm>
          <a:prstGeom prst="rect">
            <a:avLst/>
          </a:prstGeom>
        </p:spPr>
      </p:pic>
      <p:pic>
        <p:nvPicPr>
          <p:cNvPr id="3" name="图片 2"/>
          <p:cNvPicPr>
            <a:picLocks noChangeAspect="1"/>
          </p:cNvPicPr>
          <p:nvPr/>
        </p:nvPicPr>
        <p:blipFill>
          <a:blip r:embed="rId3"/>
          <a:stretch>
            <a:fillRect/>
          </a:stretch>
        </p:blipFill>
        <p:spPr>
          <a:xfrm>
            <a:off x="299085" y="1670685"/>
            <a:ext cx="6611620" cy="3439160"/>
          </a:xfrm>
          <a:prstGeom prst="rect">
            <a:avLst/>
          </a:prstGeom>
        </p:spPr>
      </p:pic>
      <p:sp>
        <p:nvSpPr>
          <p:cNvPr id="12" name="矩形 11"/>
          <p:cNvSpPr/>
          <p:nvPr>
            <p:custDataLst>
              <p:tags r:id="rId4"/>
            </p:custDataLst>
          </p:nvPr>
        </p:nvSpPr>
        <p:spPr>
          <a:xfrm>
            <a:off x="5361305" y="4718050"/>
            <a:ext cx="1706245" cy="287655"/>
          </a:xfrm>
          <a:prstGeom prst="rect">
            <a:avLst/>
          </a:prstGeom>
          <a:noFill/>
          <a:ln w="38100">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举例：某单位上传的轮岗记录表</a:t>
            </a:r>
            <a:endParaRPr lang="zh-CN" altLang="en-US">
              <a:sym typeface="+mn-ea"/>
            </a:endParaRPr>
          </a:p>
        </p:txBody>
      </p:sp>
      <p:sp>
        <p:nvSpPr>
          <p:cNvPr id="3" name="内容占位符 2"/>
          <p:cNvSpPr>
            <a:spLocks noGrp="1"/>
          </p:cNvSpPr>
          <p:nvPr>
            <p:ph idx="1"/>
          </p:nvPr>
        </p:nvSpPr>
        <p:spPr>
          <a:xfrm>
            <a:off x="608330" y="1490345"/>
            <a:ext cx="2931795" cy="4759325"/>
          </a:xfrm>
        </p:spPr>
        <p:txBody>
          <a:bodyPr/>
          <a:p>
            <a:pPr>
              <a:buFont typeface="Wingdings" panose="05000000000000000000" charset="0"/>
              <a:buChar char="n"/>
            </a:pPr>
            <a:r>
              <a:rPr lang="zh-CN" altLang="en-US"/>
              <a:t>按照今年的标准，还要和上传的轮岗制度比较</a:t>
            </a:r>
            <a:endParaRPr lang="zh-CN" altLang="en-US"/>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pic>
        <p:nvPicPr>
          <p:cNvPr id="5" name="图片 4"/>
          <p:cNvPicPr>
            <a:picLocks noChangeAspect="1"/>
          </p:cNvPicPr>
          <p:nvPr/>
        </p:nvPicPr>
        <p:blipFill>
          <a:blip r:embed="rId1"/>
          <a:srcRect t="13749" r="56458" b="28429"/>
          <a:stretch>
            <a:fillRect/>
          </a:stretch>
        </p:blipFill>
        <p:spPr>
          <a:xfrm>
            <a:off x="3934460" y="1814830"/>
            <a:ext cx="7962900" cy="4499610"/>
          </a:xfrm>
          <a:prstGeom prst="rect">
            <a:avLst/>
          </a:prstGeom>
        </p:spPr>
      </p:pic>
      <p:pic>
        <p:nvPicPr>
          <p:cNvPr id="8" name="图片 7"/>
          <p:cNvPicPr>
            <a:picLocks noChangeAspect="1"/>
          </p:cNvPicPr>
          <p:nvPr>
            <p:custDataLst>
              <p:tags r:id="rId2"/>
            </p:custDataLst>
          </p:nvPr>
        </p:nvPicPr>
        <p:blipFill>
          <a:blip r:embed="rId3"/>
          <a:stretch>
            <a:fillRect/>
          </a:stretch>
        </p:blipFill>
        <p:spPr>
          <a:xfrm>
            <a:off x="8735695" y="2598420"/>
            <a:ext cx="666750" cy="3609975"/>
          </a:xfrm>
          <a:prstGeom prst="rect">
            <a:avLst/>
          </a:prstGeom>
        </p:spPr>
      </p:pic>
      <p:pic>
        <p:nvPicPr>
          <p:cNvPr id="6" name="图片 5"/>
          <p:cNvPicPr>
            <a:picLocks noChangeAspect="1"/>
          </p:cNvPicPr>
          <p:nvPr>
            <p:custDataLst>
              <p:tags r:id="rId4"/>
            </p:custDataLst>
          </p:nvPr>
        </p:nvPicPr>
        <p:blipFill>
          <a:blip r:embed="rId3"/>
          <a:stretch>
            <a:fillRect/>
          </a:stretch>
        </p:blipFill>
        <p:spPr>
          <a:xfrm>
            <a:off x="10796270" y="2598420"/>
            <a:ext cx="666750" cy="3543300"/>
          </a:xfrm>
          <a:prstGeom prst="rect">
            <a:avLst/>
          </a:prstGeom>
        </p:spPr>
      </p:pic>
      <p:sp>
        <p:nvSpPr>
          <p:cNvPr id="22" name="矩形 21"/>
          <p:cNvSpPr/>
          <p:nvPr>
            <p:custDataLst>
              <p:tags r:id="rId5"/>
            </p:custDataLst>
          </p:nvPr>
        </p:nvSpPr>
        <p:spPr>
          <a:xfrm>
            <a:off x="4260215" y="2974975"/>
            <a:ext cx="7637780" cy="577850"/>
          </a:xfrm>
          <a:prstGeom prst="rect">
            <a:avLst/>
          </a:prstGeom>
          <a:noFill/>
          <a:ln w="38100">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2" grpId="1" animBg="1"/>
      <p:bldP spid="3" grpId="0" build="p"/>
      <p:bldP spid="3" grpI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marL="571500" indent="-571500">
              <a:buFont typeface="Wingdings" panose="05000000000000000000" charset="0"/>
              <a:buChar char="n"/>
            </a:pPr>
            <a:r>
              <a:rPr lang="zh-CN" altLang="en-US">
                <a:solidFill>
                  <a:srgbClr val="0070C0"/>
                </a:solidFill>
              </a:rPr>
              <a:t>单位</a:t>
            </a:r>
            <a:r>
              <a:rPr lang="en-US" altLang="zh-CN">
                <a:solidFill>
                  <a:srgbClr val="0070C0"/>
                </a:solidFill>
              </a:rPr>
              <a:t>02</a:t>
            </a:r>
            <a:r>
              <a:rPr lang="zh-CN" altLang="en-US">
                <a:solidFill>
                  <a:srgbClr val="0070C0"/>
                </a:solidFill>
              </a:rPr>
              <a:t>表</a:t>
            </a:r>
            <a:r>
              <a:rPr lang="en-US" altLang="zh-CN">
                <a:solidFill>
                  <a:srgbClr val="0070C0"/>
                </a:solidFill>
              </a:rPr>
              <a:t> </a:t>
            </a:r>
            <a:r>
              <a:rPr lang="zh-CN" altLang="en-US">
                <a:solidFill>
                  <a:srgbClr val="0070C0"/>
                </a:solidFill>
              </a:rPr>
              <a:t>负面清单</a:t>
            </a:r>
            <a:endParaRPr lang="zh-CN" altLang="en-US">
              <a:solidFill>
                <a:srgbClr val="0070C0"/>
              </a:solidFill>
            </a:endParaRPr>
          </a:p>
        </p:txBody>
      </p:sp>
      <p:sp>
        <p:nvSpPr>
          <p:cNvPr id="3" name="内容占位符 2"/>
          <p:cNvSpPr>
            <a:spLocks noGrp="1"/>
          </p:cNvSpPr>
          <p:nvPr>
            <p:ph sz="half" idx="1"/>
          </p:nvPr>
        </p:nvSpPr>
        <p:spPr/>
        <p:txBody>
          <a:bodyPr>
            <a:noAutofit/>
          </a:bodyPr>
          <a:p>
            <a:pPr marL="0" indent="0" algn="ctr">
              <a:buNone/>
            </a:pPr>
            <a:r>
              <a:rPr lang="zh-CN" altLang="en-US" sz="2000" b="1"/>
              <a:t>绝对不要出现</a:t>
            </a:r>
            <a:r>
              <a:rPr lang="en-US" altLang="zh-CN" sz="2000" b="1"/>
              <a:t>——</a:t>
            </a:r>
            <a:r>
              <a:rPr lang="zh-CN" altLang="en-US" sz="2000" b="1"/>
              <a:t>真实性（一致性）问题</a:t>
            </a:r>
            <a:endParaRPr lang="zh-CN" altLang="en-US" sz="2000" b="1"/>
          </a:p>
          <a:p>
            <a:r>
              <a:rPr lang="zh-CN" altLang="en-US" sz="2000"/>
              <a:t>填的内容和附件不一致</a:t>
            </a:r>
            <a:endParaRPr lang="zh-CN" altLang="en-US" sz="2000"/>
          </a:p>
          <a:p>
            <a:r>
              <a:rPr lang="zh-CN" sz="2000"/>
              <a:t>适用与否前后矛盾、彼此矛盾</a:t>
            </a:r>
            <a:endParaRPr lang="zh-CN" sz="2000"/>
          </a:p>
          <a:p>
            <a:r>
              <a:rPr lang="en-US" altLang="zh-CN" sz="2000">
                <a:sym typeface="+mn-ea"/>
              </a:rPr>
              <a:t>11</a:t>
            </a:r>
            <a:r>
              <a:rPr lang="zh-CN" altLang="en-US" sz="2000">
                <a:sym typeface="+mn-ea"/>
              </a:rPr>
              <a:t>行的岗位职责说明书缺漏太多（采购、合同、工程没有提到）</a:t>
            </a:r>
            <a:endParaRPr lang="zh-CN" altLang="en-US" sz="2000">
              <a:sym typeface="+mn-ea"/>
            </a:endParaRPr>
          </a:p>
          <a:p>
            <a:r>
              <a:rPr lang="en-US" altLang="zh-CN" sz="2000">
                <a:sym typeface="+mn-ea"/>
              </a:rPr>
              <a:t>11</a:t>
            </a:r>
            <a:r>
              <a:rPr lang="zh-CN" altLang="en-US" sz="2000">
                <a:sym typeface="+mn-ea"/>
              </a:rPr>
              <a:t>行的岗位职责说明书存在明显错误</a:t>
            </a:r>
            <a:endParaRPr lang="zh-CN" altLang="en-US" sz="2000">
              <a:sym typeface="+mn-ea"/>
            </a:endParaRPr>
          </a:p>
          <a:p>
            <a:r>
              <a:rPr lang="en-US" altLang="zh-CN" sz="2000">
                <a:sym typeface="+mn-ea"/>
              </a:rPr>
              <a:t>21</a:t>
            </a:r>
            <a:r>
              <a:rPr lang="zh-CN" altLang="en-US" sz="2000">
                <a:sym typeface="+mn-ea"/>
              </a:rPr>
              <a:t>行</a:t>
            </a:r>
            <a:r>
              <a:rPr lang="zh-CN" sz="2000">
                <a:sym typeface="+mn-ea"/>
              </a:rPr>
              <a:t>选择</a:t>
            </a:r>
            <a:r>
              <a:rPr lang="en-US" altLang="zh-CN" sz="2000">
                <a:sym typeface="+mn-ea"/>
              </a:rPr>
              <a:t>“</a:t>
            </a:r>
            <a:r>
              <a:rPr lang="zh-CN" sz="2000">
                <a:sym typeface="+mn-ea"/>
              </a:rPr>
              <a:t>已轮岗</a:t>
            </a:r>
            <a:r>
              <a:rPr lang="en-US" altLang="zh-CN" sz="2000">
                <a:sym typeface="+mn-ea"/>
              </a:rPr>
              <a:t>”</a:t>
            </a:r>
            <a:r>
              <a:rPr lang="zh-CN" altLang="en-US" sz="2000">
                <a:sym typeface="+mn-ea"/>
              </a:rPr>
              <a:t>的</a:t>
            </a:r>
            <a:r>
              <a:rPr lang="zh-CN" sz="2000">
                <a:sym typeface="+mn-ea"/>
              </a:rPr>
              <a:t>，和单位</a:t>
            </a:r>
            <a:r>
              <a:rPr lang="en-US" altLang="zh-CN" sz="2000">
                <a:sym typeface="+mn-ea"/>
              </a:rPr>
              <a:t>01</a:t>
            </a:r>
            <a:r>
              <a:rPr lang="zh-CN" altLang="en-US" sz="2000">
                <a:sym typeface="+mn-ea"/>
              </a:rPr>
              <a:t>表的</a:t>
            </a:r>
            <a:r>
              <a:rPr lang="en-US" altLang="zh-CN" sz="2000">
                <a:sym typeface="+mn-ea"/>
              </a:rPr>
              <a:t>18</a:t>
            </a:r>
            <a:r>
              <a:rPr lang="zh-CN" altLang="en-US" sz="2000">
                <a:sym typeface="+mn-ea"/>
              </a:rPr>
              <a:t>行制度不一致</a:t>
            </a:r>
            <a:endParaRPr lang="zh-CN" altLang="en-US" sz="2000">
              <a:sym typeface="+mn-ea"/>
            </a:endParaRPr>
          </a:p>
          <a:p>
            <a:r>
              <a:rPr lang="en-US" altLang="zh-CN" sz="2000">
                <a:sym typeface="+mn-ea"/>
              </a:rPr>
              <a:t>22</a:t>
            </a:r>
            <a:r>
              <a:rPr lang="zh-CN" altLang="en-US" sz="2000">
                <a:sym typeface="+mn-ea"/>
              </a:rPr>
              <a:t>行的风险评估报告体现不出勾选的内容</a:t>
            </a:r>
            <a:endParaRPr lang="zh-CN" altLang="en-US" sz="2000">
              <a:sym typeface="+mn-ea"/>
            </a:endParaRPr>
          </a:p>
          <a:p>
            <a:endParaRPr lang="zh-CN" sz="2000"/>
          </a:p>
          <a:p>
            <a:endParaRPr lang="zh-CN" altLang="en-US" sz="2000"/>
          </a:p>
          <a:p>
            <a:endParaRPr lang="zh-CN" altLang="en-US" sz="2000"/>
          </a:p>
          <a:p>
            <a:endParaRPr lang="zh-CN" altLang="en-US" sz="2000"/>
          </a:p>
        </p:txBody>
      </p:sp>
      <p:sp>
        <p:nvSpPr>
          <p:cNvPr id="4" name="内容占位符 3"/>
          <p:cNvSpPr>
            <a:spLocks noGrp="1"/>
          </p:cNvSpPr>
          <p:nvPr>
            <p:ph sz="half" idx="2"/>
          </p:nvPr>
        </p:nvSpPr>
        <p:spPr/>
        <p:txBody>
          <a:bodyPr>
            <a:normAutofit/>
          </a:bodyPr>
          <a:p>
            <a:pPr marL="0" indent="0" algn="ctr">
              <a:buNone/>
            </a:pPr>
            <a:r>
              <a:rPr lang="zh-CN" altLang="en-US" sz="2000" b="1"/>
              <a:t>尽量不要出现</a:t>
            </a:r>
            <a:r>
              <a:rPr lang="en-US" altLang="zh-CN" sz="2000" b="1"/>
              <a:t>——</a:t>
            </a:r>
            <a:r>
              <a:rPr lang="zh-CN" altLang="en-US" sz="2000" b="1"/>
              <a:t>质量问题</a:t>
            </a:r>
            <a:endParaRPr lang="zh-CN" altLang="en-US" sz="2000" b="1"/>
          </a:p>
          <a:p>
            <a:r>
              <a:rPr lang="zh-CN" altLang="en-US" sz="2000">
                <a:sym typeface="+mn-ea"/>
              </a:rPr>
              <a:t>岗位职责说明书没有更新</a:t>
            </a:r>
            <a:endParaRPr lang="zh-CN" altLang="en-US" sz="2000">
              <a:sym typeface="+mn-ea"/>
            </a:endParaRPr>
          </a:p>
          <a:p>
            <a:r>
              <a:rPr lang="zh-CN" altLang="en-US" sz="2000">
                <a:sym typeface="+mn-ea"/>
              </a:rPr>
              <a:t>风险评估和内控评价分不清</a:t>
            </a:r>
            <a:endParaRPr lang="zh-CN" altLang="en-US" sz="2000"/>
          </a:p>
          <a:p>
            <a:endParaRPr lang="zh-CN" altLang="en-US" sz="2000"/>
          </a:p>
          <a:p>
            <a:endParaRPr lang="zh-CN" altLang="en-US" sz="2000"/>
          </a:p>
        </p:txBody>
      </p:sp>
      <p:sp>
        <p:nvSpPr>
          <p:cNvPr id="6" name="灯片编号占位符 5"/>
          <p:cNvSpPr>
            <a:spLocks noGrp="1"/>
          </p:cNvSpPr>
          <p:nvPr>
            <p:ph type="sldNum" sz="quarter" idx="12"/>
          </p:nvPr>
        </p:nvSpPr>
        <p:spPr/>
        <p:txBody>
          <a:bodyPr/>
          <a:p>
            <a:fld id="{49AE70B2-8BF9-45C0-BB95-33D1B9D3A854}" type="slidenum">
              <a:rPr lang="zh-CN" altLang="en-US" smtClean="0"/>
            </a:fld>
            <a:endParaRPr lang="zh-CN" altLang="en-US"/>
          </a:p>
        </p:txBody>
      </p:sp>
      <p:pic>
        <p:nvPicPr>
          <p:cNvPr id="5" name="图片 4"/>
          <p:cNvPicPr>
            <a:picLocks noChangeAspect="1"/>
          </p:cNvPicPr>
          <p:nvPr/>
        </p:nvPicPr>
        <p:blipFill>
          <a:blip r:embed="rId1"/>
          <a:stretch>
            <a:fillRect/>
          </a:stretch>
        </p:blipFill>
        <p:spPr>
          <a:xfrm>
            <a:off x="6165215" y="3454400"/>
            <a:ext cx="5412105" cy="27952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wipe(down)">
                                      <p:cBhvr>
                                        <p:cTn id="42" dur="500"/>
                                        <p:tgtEl>
                                          <p:spTgt spid="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wipe(down)">
                                      <p:cBhvr>
                                        <p:cTn id="47" dur="500"/>
                                        <p:tgtEl>
                                          <p:spTgt spid="4">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wipe(down)">
                                      <p:cBhvr>
                                        <p:cTn id="5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build="p"/>
      <p:bldP spid="4" grpI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专题：风险评估与内部控制评价</a:t>
            </a:r>
            <a:endParaRPr lang="zh-CN" altLang="en-US"/>
          </a:p>
        </p:txBody>
      </p:sp>
      <p:sp>
        <p:nvSpPr>
          <p:cNvPr id="1048816" name="矩形 10"/>
          <p:cNvSpPr/>
          <p:nvPr>
            <p:custDataLst>
              <p:tags r:id="rId1"/>
            </p:custDataLst>
          </p:nvPr>
        </p:nvSpPr>
        <p:spPr>
          <a:xfrm>
            <a:off x="2014220" y="2898775"/>
            <a:ext cx="1789430" cy="558800"/>
          </a:xfrm>
          <a:prstGeom prst="rect">
            <a:avLst/>
          </a:prstGeom>
          <a:solidFill>
            <a:schemeClr val="accent2">
              <a:lumMod val="20000"/>
              <a:lumOff val="80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lt1"/>
          </a:lnRef>
          <a:fillRef idx="1">
            <a:schemeClr val="accent1"/>
          </a:fillRef>
          <a:effectRef idx="1">
            <a:schemeClr val="accent1"/>
          </a:effectRef>
          <a:fontRef idx="minor">
            <a:schemeClr val="lt1"/>
          </a:fontRef>
        </p:style>
        <p:txBody>
          <a:bodyPr rtlCol="0" anchor="ctr"/>
          <a:p>
            <a:pPr algn="ctr"/>
            <a:r>
              <a:rPr lang="zh-CN" b="1">
                <a:solidFill>
                  <a:schemeClr val="tx1"/>
                </a:solidFill>
                <a:sym typeface="+mn-ea"/>
              </a:rPr>
              <a:t>风险评估</a:t>
            </a:r>
            <a:endParaRPr lang="zh-CN" b="1">
              <a:solidFill>
                <a:schemeClr val="tx1"/>
              </a:solidFill>
              <a:sym typeface="+mn-ea"/>
            </a:endParaRPr>
          </a:p>
        </p:txBody>
      </p:sp>
      <p:sp>
        <p:nvSpPr>
          <p:cNvPr id="1048817" name="矩形 5"/>
          <p:cNvSpPr/>
          <p:nvPr>
            <p:custDataLst>
              <p:tags r:id="rId2"/>
            </p:custDataLst>
          </p:nvPr>
        </p:nvSpPr>
        <p:spPr>
          <a:xfrm>
            <a:off x="4112895" y="2691765"/>
            <a:ext cx="1789430" cy="970280"/>
          </a:xfrm>
          <a:prstGeom prst="rect">
            <a:avLst/>
          </a:prstGeom>
          <a:solidFill>
            <a:schemeClr val="accent4">
              <a:lumMod val="20000"/>
              <a:lumOff val="80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lt1"/>
          </a:lnRef>
          <a:fillRef idx="1">
            <a:schemeClr val="accent1"/>
          </a:fillRef>
          <a:effectRef idx="1">
            <a:schemeClr val="accent1"/>
          </a:effectRef>
          <a:fontRef idx="minor">
            <a:schemeClr val="lt1"/>
          </a:fontRef>
        </p:style>
        <p:txBody>
          <a:bodyPr rtlCol="0" anchor="ctr"/>
          <a:p>
            <a:pPr algn="ctr"/>
            <a:r>
              <a:rPr lang="zh-CN" b="1">
                <a:solidFill>
                  <a:schemeClr val="tx1"/>
                </a:solidFill>
                <a:sym typeface="+mn-ea"/>
              </a:rPr>
              <a:t>业务流程</a:t>
            </a:r>
            <a:endParaRPr lang="zh-CN" b="1">
              <a:solidFill>
                <a:schemeClr val="tx1"/>
              </a:solidFill>
              <a:sym typeface="+mn-ea"/>
            </a:endParaRPr>
          </a:p>
          <a:p>
            <a:pPr algn="ctr"/>
            <a:r>
              <a:rPr lang="zh-CN" b="1">
                <a:solidFill>
                  <a:schemeClr val="tx1"/>
                </a:solidFill>
                <a:sym typeface="+mn-ea"/>
              </a:rPr>
              <a:t>优化设计</a:t>
            </a:r>
            <a:endParaRPr lang="zh-CN" b="1">
              <a:solidFill>
                <a:schemeClr val="tx1"/>
              </a:solidFill>
              <a:sym typeface="+mn-ea"/>
            </a:endParaRPr>
          </a:p>
        </p:txBody>
      </p:sp>
      <p:sp>
        <p:nvSpPr>
          <p:cNvPr id="1048818" name="矩形 6"/>
          <p:cNvSpPr/>
          <p:nvPr>
            <p:custDataLst>
              <p:tags r:id="rId3"/>
            </p:custDataLst>
          </p:nvPr>
        </p:nvSpPr>
        <p:spPr>
          <a:xfrm>
            <a:off x="4112895" y="4745355"/>
            <a:ext cx="1789430" cy="558800"/>
          </a:xfrm>
          <a:prstGeom prst="rect">
            <a:avLst/>
          </a:prstGeom>
          <a:solidFill>
            <a:schemeClr val="accent1">
              <a:lumMod val="20000"/>
              <a:lumOff val="80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lt1"/>
          </a:lnRef>
          <a:fillRef idx="1">
            <a:schemeClr val="accent1"/>
          </a:fillRef>
          <a:effectRef idx="1">
            <a:schemeClr val="accent1"/>
          </a:effectRef>
          <a:fontRef idx="minor">
            <a:schemeClr val="lt1"/>
          </a:fontRef>
        </p:style>
        <p:txBody>
          <a:bodyPr rtlCol="0" anchor="ctr"/>
          <a:p>
            <a:pPr algn="ctr"/>
            <a:r>
              <a:rPr lang="zh-CN" b="1">
                <a:solidFill>
                  <a:schemeClr val="tx1"/>
                </a:solidFill>
                <a:sym typeface="+mn-ea"/>
              </a:rPr>
              <a:t>信息化建设</a:t>
            </a:r>
            <a:endParaRPr lang="zh-CN" b="1">
              <a:solidFill>
                <a:schemeClr val="tx1"/>
              </a:solidFill>
              <a:sym typeface="+mn-ea"/>
            </a:endParaRPr>
          </a:p>
          <a:p>
            <a:pPr algn="ctr"/>
            <a:r>
              <a:rPr lang="en-US" altLang="zh-CN" b="1">
                <a:solidFill>
                  <a:schemeClr val="tx1"/>
                </a:solidFill>
                <a:sym typeface="+mn-ea"/>
              </a:rPr>
              <a:t>/</a:t>
            </a:r>
            <a:r>
              <a:rPr lang="zh-CN" altLang="en-US" b="1">
                <a:solidFill>
                  <a:schemeClr val="tx1"/>
                </a:solidFill>
                <a:sym typeface="+mn-ea"/>
              </a:rPr>
              <a:t>改造</a:t>
            </a:r>
            <a:endParaRPr lang="zh-CN" altLang="en-US" b="1">
              <a:solidFill>
                <a:schemeClr val="tx1"/>
              </a:solidFill>
              <a:sym typeface="+mn-ea"/>
            </a:endParaRPr>
          </a:p>
        </p:txBody>
      </p:sp>
      <p:sp>
        <p:nvSpPr>
          <p:cNvPr id="1048819" name="矩形 7"/>
          <p:cNvSpPr/>
          <p:nvPr>
            <p:custDataLst>
              <p:tags r:id="rId4"/>
            </p:custDataLst>
          </p:nvPr>
        </p:nvSpPr>
        <p:spPr>
          <a:xfrm>
            <a:off x="6383020" y="2901950"/>
            <a:ext cx="1789430" cy="558800"/>
          </a:xfrm>
          <a:prstGeom prst="rect">
            <a:avLst/>
          </a:prstGeom>
          <a:solidFill>
            <a:schemeClr val="accent5">
              <a:lumMod val="20000"/>
              <a:lumOff val="80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lt1"/>
          </a:lnRef>
          <a:fillRef idx="1">
            <a:schemeClr val="accent1"/>
          </a:fillRef>
          <a:effectRef idx="1">
            <a:schemeClr val="accent1"/>
          </a:effectRef>
          <a:fontRef idx="minor">
            <a:schemeClr val="lt1"/>
          </a:fontRef>
        </p:style>
        <p:txBody>
          <a:bodyPr rtlCol="0" anchor="ctr"/>
          <a:p>
            <a:pPr algn="ctr"/>
            <a:r>
              <a:rPr lang="zh-CN" b="1">
                <a:solidFill>
                  <a:schemeClr val="tx1"/>
                </a:solidFill>
                <a:sym typeface="+mn-ea"/>
              </a:rPr>
              <a:t>上会印发试行</a:t>
            </a:r>
            <a:endParaRPr lang="zh-CN" b="1">
              <a:solidFill>
                <a:schemeClr val="tx1"/>
              </a:solidFill>
              <a:sym typeface="+mn-ea"/>
            </a:endParaRPr>
          </a:p>
        </p:txBody>
      </p:sp>
      <p:sp>
        <p:nvSpPr>
          <p:cNvPr id="1048820" name="矩形 8"/>
          <p:cNvSpPr/>
          <p:nvPr>
            <p:custDataLst>
              <p:tags r:id="rId5"/>
            </p:custDataLst>
          </p:nvPr>
        </p:nvSpPr>
        <p:spPr>
          <a:xfrm>
            <a:off x="8481695" y="3760470"/>
            <a:ext cx="1789430" cy="558800"/>
          </a:xfrm>
          <a:prstGeom prst="rect">
            <a:avLst/>
          </a:prstGeom>
          <a:solidFill>
            <a:schemeClr val="accent6">
              <a:lumMod val="20000"/>
              <a:lumOff val="80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lt1"/>
          </a:lnRef>
          <a:fillRef idx="1">
            <a:schemeClr val="accent1"/>
          </a:fillRef>
          <a:effectRef idx="1">
            <a:schemeClr val="accent1"/>
          </a:effectRef>
          <a:fontRef idx="minor">
            <a:schemeClr val="lt1"/>
          </a:fontRef>
        </p:style>
        <p:txBody>
          <a:bodyPr rtlCol="0" anchor="ctr"/>
          <a:p>
            <a:pPr algn="ctr"/>
            <a:r>
              <a:rPr lang="zh-CN" b="1">
                <a:solidFill>
                  <a:schemeClr val="tx1"/>
                </a:solidFill>
                <a:sym typeface="+mn-ea"/>
              </a:rPr>
              <a:t>内控评价</a:t>
            </a:r>
            <a:endParaRPr lang="zh-CN" b="1">
              <a:solidFill>
                <a:schemeClr val="tx1"/>
              </a:solidFill>
              <a:sym typeface="+mn-ea"/>
            </a:endParaRPr>
          </a:p>
        </p:txBody>
      </p:sp>
      <p:cxnSp>
        <p:nvCxnSpPr>
          <p:cNvPr id="3145735" name="直接箭头连接符 9"/>
          <p:cNvCxnSpPr>
            <a:stCxn id="1048816" idx="3"/>
            <a:endCxn id="1048817" idx="1"/>
          </p:cNvCxnSpPr>
          <p:nvPr/>
        </p:nvCxnSpPr>
        <p:spPr>
          <a:xfrm flipV="1">
            <a:off x="3803650" y="3176905"/>
            <a:ext cx="309245" cy="1270"/>
          </a:xfrm>
          <a:prstGeom prst="straightConnector1">
            <a:avLst/>
          </a:prstGeom>
          <a:solidFill>
            <a:schemeClr val="accent5">
              <a:lumMod val="20000"/>
              <a:lumOff val="80000"/>
            </a:schemeClr>
          </a:solidFill>
          <a:ln w="28575">
            <a:solidFill>
              <a:schemeClr val="bg1">
                <a:lumMod val="65000"/>
              </a:schemeClr>
            </a:solidFill>
            <a:tailEnd type="arrow"/>
          </a:ln>
        </p:spPr>
        <p:style>
          <a:lnRef idx="2">
            <a:schemeClr val="accent1"/>
          </a:lnRef>
          <a:fillRef idx="0">
            <a:srgbClr val="FFFFFF"/>
          </a:fillRef>
          <a:effectRef idx="0">
            <a:srgbClr val="FFFFFF"/>
          </a:effectRef>
          <a:fontRef idx="minor">
            <a:schemeClr val="tx1"/>
          </a:fontRef>
        </p:style>
      </p:cxnSp>
      <p:cxnSp>
        <p:nvCxnSpPr>
          <p:cNvPr id="3145736" name="直接箭头连接符 12"/>
          <p:cNvCxnSpPr>
            <a:stCxn id="1048817" idx="2"/>
            <a:endCxn id="1048829" idx="0"/>
          </p:cNvCxnSpPr>
          <p:nvPr>
            <p:custDataLst>
              <p:tags r:id="rId6"/>
            </p:custDataLst>
          </p:nvPr>
        </p:nvCxnSpPr>
        <p:spPr>
          <a:xfrm>
            <a:off x="5007610" y="3662045"/>
            <a:ext cx="0" cy="224790"/>
          </a:xfrm>
          <a:prstGeom prst="straightConnector1">
            <a:avLst/>
          </a:prstGeom>
          <a:solidFill>
            <a:schemeClr val="accent5">
              <a:lumMod val="20000"/>
              <a:lumOff val="80000"/>
            </a:schemeClr>
          </a:solidFill>
          <a:ln w="28575">
            <a:solidFill>
              <a:schemeClr val="bg1">
                <a:lumMod val="65000"/>
              </a:schemeClr>
            </a:solidFill>
            <a:prstDash val="dash"/>
            <a:tailEnd type="arrow"/>
          </a:ln>
        </p:spPr>
        <p:style>
          <a:lnRef idx="2">
            <a:schemeClr val="accent1"/>
          </a:lnRef>
          <a:fillRef idx="0">
            <a:srgbClr val="FFFFFF"/>
          </a:fillRef>
          <a:effectRef idx="0">
            <a:srgbClr val="FFFFFF"/>
          </a:effectRef>
          <a:fontRef idx="minor">
            <a:schemeClr val="tx1"/>
          </a:fontRef>
        </p:style>
      </p:cxnSp>
      <p:cxnSp>
        <p:nvCxnSpPr>
          <p:cNvPr id="3145737" name="直接箭头连接符 13"/>
          <p:cNvCxnSpPr>
            <a:stCxn id="1048817" idx="3"/>
            <a:endCxn id="1048819" idx="1"/>
          </p:cNvCxnSpPr>
          <p:nvPr>
            <p:custDataLst>
              <p:tags r:id="rId7"/>
            </p:custDataLst>
          </p:nvPr>
        </p:nvCxnSpPr>
        <p:spPr>
          <a:xfrm>
            <a:off x="5902325" y="3176905"/>
            <a:ext cx="480695" cy="4445"/>
          </a:xfrm>
          <a:prstGeom prst="straightConnector1">
            <a:avLst/>
          </a:prstGeom>
          <a:solidFill>
            <a:schemeClr val="accent5">
              <a:lumMod val="20000"/>
              <a:lumOff val="80000"/>
            </a:schemeClr>
          </a:solidFill>
          <a:ln w="28575">
            <a:solidFill>
              <a:schemeClr val="bg1">
                <a:lumMod val="65000"/>
              </a:schemeClr>
            </a:solidFill>
            <a:tailEnd type="arrow"/>
          </a:ln>
        </p:spPr>
        <p:style>
          <a:lnRef idx="2">
            <a:schemeClr val="accent1"/>
          </a:lnRef>
          <a:fillRef idx="0">
            <a:srgbClr val="FFFFFF"/>
          </a:fillRef>
          <a:effectRef idx="0">
            <a:srgbClr val="FFFFFF"/>
          </a:effectRef>
          <a:fontRef idx="minor">
            <a:schemeClr val="tx1"/>
          </a:fontRef>
        </p:style>
      </p:cxnSp>
      <p:cxnSp>
        <p:nvCxnSpPr>
          <p:cNvPr id="3145738" name="直接箭头连接符 14"/>
          <p:cNvCxnSpPr>
            <a:stCxn id="1048819" idx="2"/>
            <a:endCxn id="1048830" idx="0"/>
          </p:cNvCxnSpPr>
          <p:nvPr>
            <p:custDataLst>
              <p:tags r:id="rId8"/>
            </p:custDataLst>
          </p:nvPr>
        </p:nvCxnSpPr>
        <p:spPr>
          <a:xfrm>
            <a:off x="7277735" y="3460750"/>
            <a:ext cx="0" cy="299720"/>
          </a:xfrm>
          <a:prstGeom prst="straightConnector1">
            <a:avLst/>
          </a:prstGeom>
          <a:solidFill>
            <a:schemeClr val="accent4">
              <a:lumMod val="20000"/>
              <a:lumOff val="80000"/>
            </a:schemeClr>
          </a:solidFill>
          <a:ln w="28575">
            <a:solidFill>
              <a:schemeClr val="bg1">
                <a:lumMod val="65000"/>
              </a:schemeClr>
            </a:solidFill>
            <a:tailEnd type="arrow"/>
          </a:ln>
        </p:spPr>
        <p:style>
          <a:lnRef idx="2">
            <a:schemeClr val="accent1"/>
          </a:lnRef>
          <a:fillRef idx="0">
            <a:srgbClr val="FFFFFF"/>
          </a:fillRef>
          <a:effectRef idx="0">
            <a:srgbClr val="FFFFFF"/>
          </a:effectRef>
          <a:fontRef idx="minor">
            <a:schemeClr val="tx1"/>
          </a:fontRef>
        </p:style>
      </p:cxnSp>
      <p:sp>
        <p:nvSpPr>
          <p:cNvPr id="1048821" name="矩形 15"/>
          <p:cNvSpPr/>
          <p:nvPr/>
        </p:nvSpPr>
        <p:spPr>
          <a:xfrm>
            <a:off x="1917700" y="1833245"/>
            <a:ext cx="4219575" cy="3776345"/>
          </a:xfrm>
          <a:prstGeom prst="rect">
            <a:avLst/>
          </a:prstGeom>
          <a:noFill/>
          <a:ln>
            <a:solidFill>
              <a:schemeClr val="bg1">
                <a:lumMod val="65000"/>
              </a:schemeClr>
            </a:soli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t" anchorCtr="0"/>
          <a:p>
            <a:pPr algn="ctr"/>
            <a:r>
              <a:rPr lang="zh-CN" altLang="en-US" b="1">
                <a:solidFill>
                  <a:schemeClr val="tx1"/>
                </a:solidFill>
              </a:rPr>
              <a:t>建设阶段</a:t>
            </a:r>
            <a:endParaRPr lang="zh-CN" altLang="en-US" b="1">
              <a:solidFill>
                <a:schemeClr val="tx1"/>
              </a:solidFill>
            </a:endParaRPr>
          </a:p>
        </p:txBody>
      </p:sp>
      <p:sp>
        <p:nvSpPr>
          <p:cNvPr id="1048822" name="矩形 16"/>
          <p:cNvSpPr/>
          <p:nvPr>
            <p:custDataLst>
              <p:tags r:id="rId9"/>
            </p:custDataLst>
          </p:nvPr>
        </p:nvSpPr>
        <p:spPr>
          <a:xfrm>
            <a:off x="6246495" y="1833245"/>
            <a:ext cx="2101850" cy="3776345"/>
          </a:xfrm>
          <a:prstGeom prst="rect">
            <a:avLst/>
          </a:prstGeom>
          <a:noFill/>
          <a:ln>
            <a:solidFill>
              <a:schemeClr val="bg1">
                <a:lumMod val="65000"/>
              </a:schemeClr>
            </a:soli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t" anchorCtr="0"/>
          <a:p>
            <a:pPr algn="ctr"/>
            <a:r>
              <a:rPr lang="zh-CN" altLang="en-US" b="1">
                <a:solidFill>
                  <a:schemeClr val="tx1"/>
                </a:solidFill>
              </a:rPr>
              <a:t>落地阶段</a:t>
            </a:r>
            <a:endParaRPr lang="zh-CN" altLang="en-US" b="1">
              <a:solidFill>
                <a:schemeClr val="tx1"/>
              </a:solidFill>
            </a:endParaRPr>
          </a:p>
        </p:txBody>
      </p:sp>
      <p:cxnSp>
        <p:nvCxnSpPr>
          <p:cNvPr id="3145739" name="肘形连接符 17"/>
          <p:cNvCxnSpPr>
            <a:stCxn id="1048831" idx="2"/>
            <a:endCxn id="1048821" idx="2"/>
          </p:cNvCxnSpPr>
          <p:nvPr/>
        </p:nvCxnSpPr>
        <p:spPr>
          <a:xfrm rot="5400000">
            <a:off x="6549390" y="2782570"/>
            <a:ext cx="305435" cy="5348605"/>
          </a:xfrm>
          <a:prstGeom prst="bentConnector3">
            <a:avLst>
              <a:gd name="adj1" fmla="val 177963"/>
            </a:avLst>
          </a:prstGeom>
          <a:ln w="28575">
            <a:solidFill>
              <a:schemeClr val="bg1">
                <a:lumMod val="65000"/>
              </a:schemeClr>
            </a:solidFill>
            <a:prstDash val="solid"/>
            <a:tailEnd type="arrow"/>
          </a:ln>
        </p:spPr>
        <p:style>
          <a:lnRef idx="2">
            <a:schemeClr val="accent1"/>
          </a:lnRef>
          <a:fillRef idx="0">
            <a:srgbClr val="FFFFFF"/>
          </a:fillRef>
          <a:effectRef idx="0">
            <a:srgbClr val="FFFFFF"/>
          </a:effectRef>
          <a:fontRef idx="minor">
            <a:schemeClr val="tx1"/>
          </a:fontRef>
        </p:style>
      </p:cxnSp>
      <p:sp>
        <p:nvSpPr>
          <p:cNvPr id="1048823" name="矩形 18"/>
          <p:cNvSpPr/>
          <p:nvPr>
            <p:custDataLst>
              <p:tags r:id="rId10"/>
            </p:custDataLst>
          </p:nvPr>
        </p:nvSpPr>
        <p:spPr>
          <a:xfrm>
            <a:off x="235585" y="1833245"/>
            <a:ext cx="1555115" cy="3776345"/>
          </a:xfrm>
          <a:prstGeom prst="rect">
            <a:avLst/>
          </a:prstGeom>
          <a:noFill/>
          <a:ln>
            <a:solidFill>
              <a:schemeClr val="bg1">
                <a:lumMod val="65000"/>
              </a:schemeClr>
            </a:soli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t" anchorCtr="0"/>
          <a:p>
            <a:pPr algn="ctr"/>
            <a:r>
              <a:rPr lang="zh-CN" altLang="en-US" b="1">
                <a:solidFill>
                  <a:schemeClr val="tx1"/>
                </a:solidFill>
              </a:rPr>
              <a:t>组织阶段</a:t>
            </a:r>
            <a:endParaRPr lang="zh-CN" altLang="en-US" b="1">
              <a:solidFill>
                <a:schemeClr val="tx1"/>
              </a:solidFill>
            </a:endParaRPr>
          </a:p>
        </p:txBody>
      </p:sp>
      <p:sp>
        <p:nvSpPr>
          <p:cNvPr id="1048824" name="矩形 20"/>
          <p:cNvSpPr/>
          <p:nvPr>
            <p:custDataLst>
              <p:tags r:id="rId11"/>
            </p:custDataLst>
          </p:nvPr>
        </p:nvSpPr>
        <p:spPr>
          <a:xfrm>
            <a:off x="471805" y="2901950"/>
            <a:ext cx="1192530" cy="558800"/>
          </a:xfrm>
          <a:prstGeom prst="rect">
            <a:avLst/>
          </a:prstGeom>
          <a:solidFill>
            <a:schemeClr val="accent3">
              <a:lumMod val="20000"/>
              <a:lumOff val="80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lt1"/>
          </a:lnRef>
          <a:fillRef idx="1">
            <a:schemeClr val="accent1"/>
          </a:fillRef>
          <a:effectRef idx="1">
            <a:schemeClr val="accent1"/>
          </a:effectRef>
          <a:fontRef idx="minor">
            <a:schemeClr val="lt1"/>
          </a:fontRef>
        </p:style>
        <p:txBody>
          <a:bodyPr rtlCol="0" anchor="ctr"/>
          <a:p>
            <a:pPr algn="ctr"/>
            <a:r>
              <a:rPr lang="zh-CN" b="1">
                <a:solidFill>
                  <a:schemeClr val="tx1"/>
                </a:solidFill>
                <a:sym typeface="+mn-ea"/>
              </a:rPr>
              <a:t>健全内控组织</a:t>
            </a:r>
            <a:endParaRPr lang="zh-CN" b="1">
              <a:solidFill>
                <a:schemeClr val="tx1"/>
              </a:solidFill>
              <a:sym typeface="+mn-ea"/>
            </a:endParaRPr>
          </a:p>
        </p:txBody>
      </p:sp>
      <p:cxnSp>
        <p:nvCxnSpPr>
          <p:cNvPr id="3145740" name="直接箭头连接符 22"/>
          <p:cNvCxnSpPr>
            <a:stCxn id="1048824" idx="3"/>
            <a:endCxn id="1048816" idx="1"/>
          </p:cNvCxnSpPr>
          <p:nvPr>
            <p:custDataLst>
              <p:tags r:id="rId12"/>
            </p:custDataLst>
          </p:nvPr>
        </p:nvCxnSpPr>
        <p:spPr>
          <a:xfrm flipV="1">
            <a:off x="1664335" y="3178175"/>
            <a:ext cx="349885" cy="3175"/>
          </a:xfrm>
          <a:prstGeom prst="straightConnector1">
            <a:avLst/>
          </a:prstGeom>
          <a:solidFill>
            <a:schemeClr val="accent5">
              <a:lumMod val="20000"/>
              <a:lumOff val="80000"/>
            </a:schemeClr>
          </a:solidFill>
          <a:ln w="28575">
            <a:solidFill>
              <a:schemeClr val="bg1">
                <a:lumMod val="65000"/>
              </a:schemeClr>
            </a:solidFill>
            <a:tailEnd type="arrow"/>
          </a:ln>
        </p:spPr>
        <p:style>
          <a:lnRef idx="2">
            <a:schemeClr val="accent1"/>
          </a:lnRef>
          <a:fillRef idx="0">
            <a:srgbClr val="FFFFFF"/>
          </a:fillRef>
          <a:effectRef idx="0">
            <a:srgbClr val="FFFFFF"/>
          </a:effectRef>
          <a:fontRef idx="minor">
            <a:schemeClr val="tx1"/>
          </a:fontRef>
        </p:style>
      </p:cxnSp>
      <p:sp>
        <p:nvSpPr>
          <p:cNvPr id="1048825" name="矩形 24"/>
          <p:cNvSpPr/>
          <p:nvPr>
            <p:custDataLst>
              <p:tags r:id="rId13"/>
            </p:custDataLst>
          </p:nvPr>
        </p:nvSpPr>
        <p:spPr>
          <a:xfrm>
            <a:off x="8417560" y="1833245"/>
            <a:ext cx="3632200" cy="3776345"/>
          </a:xfrm>
          <a:prstGeom prst="rect">
            <a:avLst/>
          </a:prstGeom>
          <a:noFill/>
          <a:ln>
            <a:solidFill>
              <a:schemeClr val="bg1">
                <a:lumMod val="65000"/>
              </a:schemeClr>
            </a:soli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t" anchorCtr="0"/>
          <a:p>
            <a:pPr algn="ctr"/>
            <a:r>
              <a:rPr lang="zh-CN" altLang="en-US" b="1">
                <a:solidFill>
                  <a:schemeClr val="tx1"/>
                </a:solidFill>
              </a:rPr>
              <a:t>持续提升阶段</a:t>
            </a:r>
            <a:endParaRPr lang="zh-CN" altLang="en-US" b="1">
              <a:solidFill>
                <a:schemeClr val="tx1"/>
              </a:solidFill>
            </a:endParaRPr>
          </a:p>
        </p:txBody>
      </p:sp>
      <p:sp>
        <p:nvSpPr>
          <p:cNvPr id="1048826" name="矩形 26"/>
          <p:cNvSpPr/>
          <p:nvPr>
            <p:custDataLst>
              <p:tags r:id="rId14"/>
            </p:custDataLst>
          </p:nvPr>
        </p:nvSpPr>
        <p:spPr>
          <a:xfrm>
            <a:off x="10580370" y="3760470"/>
            <a:ext cx="1361440" cy="558800"/>
          </a:xfrm>
          <a:prstGeom prst="rect">
            <a:avLst/>
          </a:prstGeom>
          <a:solidFill>
            <a:schemeClr val="accent3">
              <a:lumMod val="20000"/>
              <a:lumOff val="80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lt1"/>
          </a:lnRef>
          <a:fillRef idx="1">
            <a:schemeClr val="accent1"/>
          </a:fillRef>
          <a:effectRef idx="1">
            <a:schemeClr val="accent1"/>
          </a:effectRef>
          <a:fontRef idx="minor">
            <a:schemeClr val="lt1"/>
          </a:fontRef>
        </p:style>
        <p:txBody>
          <a:bodyPr rtlCol="0" anchor="ctr"/>
          <a:p>
            <a:pPr algn="ctr"/>
            <a:r>
              <a:rPr lang="zh-CN" b="1">
                <a:solidFill>
                  <a:schemeClr val="tx1"/>
                </a:solidFill>
                <a:sym typeface="+mn-ea"/>
              </a:rPr>
              <a:t>持续提升</a:t>
            </a:r>
            <a:endParaRPr lang="zh-CN" b="1">
              <a:solidFill>
                <a:schemeClr val="tx1"/>
              </a:solidFill>
              <a:sym typeface="+mn-ea"/>
            </a:endParaRPr>
          </a:p>
        </p:txBody>
      </p:sp>
      <p:cxnSp>
        <p:nvCxnSpPr>
          <p:cNvPr id="3145741" name="直接箭头连接符 28"/>
          <p:cNvCxnSpPr>
            <a:stCxn id="1048820" idx="3"/>
            <a:endCxn id="1048826" idx="1"/>
          </p:cNvCxnSpPr>
          <p:nvPr>
            <p:custDataLst>
              <p:tags r:id="rId15"/>
            </p:custDataLst>
          </p:nvPr>
        </p:nvCxnSpPr>
        <p:spPr>
          <a:xfrm>
            <a:off x="10271125" y="4039870"/>
            <a:ext cx="309245" cy="0"/>
          </a:xfrm>
          <a:prstGeom prst="straightConnector1">
            <a:avLst/>
          </a:prstGeom>
          <a:solidFill>
            <a:schemeClr val="accent4">
              <a:lumMod val="20000"/>
              <a:lumOff val="80000"/>
            </a:schemeClr>
          </a:solidFill>
          <a:ln w="28575">
            <a:solidFill>
              <a:schemeClr val="bg1">
                <a:lumMod val="65000"/>
              </a:schemeClr>
            </a:solidFill>
            <a:tailEnd type="arrow"/>
          </a:ln>
        </p:spPr>
        <p:style>
          <a:lnRef idx="2">
            <a:schemeClr val="accent1"/>
          </a:lnRef>
          <a:fillRef idx="0">
            <a:srgbClr val="FFFFFF"/>
          </a:fillRef>
          <a:effectRef idx="0">
            <a:srgbClr val="FFFFFF"/>
          </a:effectRef>
          <a:fontRef idx="minor">
            <a:schemeClr val="tx1"/>
          </a:fontRef>
        </p:style>
      </p:cxnSp>
      <p:sp>
        <p:nvSpPr>
          <p:cNvPr id="1048828" name="矩形 2"/>
          <p:cNvSpPr/>
          <p:nvPr>
            <p:custDataLst>
              <p:tags r:id="rId16"/>
            </p:custDataLst>
          </p:nvPr>
        </p:nvSpPr>
        <p:spPr>
          <a:xfrm>
            <a:off x="2014855" y="3888105"/>
            <a:ext cx="1789430" cy="558800"/>
          </a:xfrm>
          <a:prstGeom prst="rect">
            <a:avLst/>
          </a:prstGeom>
          <a:solidFill>
            <a:schemeClr val="accent2">
              <a:lumMod val="20000"/>
              <a:lumOff val="80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lt1"/>
          </a:lnRef>
          <a:fillRef idx="1">
            <a:schemeClr val="accent1"/>
          </a:fillRef>
          <a:effectRef idx="1">
            <a:schemeClr val="accent1"/>
          </a:effectRef>
          <a:fontRef idx="minor">
            <a:schemeClr val="lt1"/>
          </a:fontRef>
        </p:style>
        <p:txBody>
          <a:bodyPr rtlCol="0" anchor="ctr"/>
          <a:p>
            <a:pPr algn="ctr"/>
            <a:r>
              <a:rPr lang="zh-CN" b="1">
                <a:solidFill>
                  <a:schemeClr val="tx1"/>
                </a:solidFill>
                <a:sym typeface="+mn-ea"/>
              </a:rPr>
              <a:t>向决策层汇报</a:t>
            </a:r>
            <a:endParaRPr lang="zh-CN" b="1">
              <a:solidFill>
                <a:schemeClr val="tx1"/>
              </a:solidFill>
              <a:sym typeface="+mn-ea"/>
            </a:endParaRPr>
          </a:p>
        </p:txBody>
      </p:sp>
      <p:cxnSp>
        <p:nvCxnSpPr>
          <p:cNvPr id="3145743" name="直接箭头连接符 3"/>
          <p:cNvCxnSpPr>
            <a:stCxn id="1048816" idx="2"/>
            <a:endCxn id="1048828" idx="0"/>
          </p:cNvCxnSpPr>
          <p:nvPr>
            <p:custDataLst>
              <p:tags r:id="rId17"/>
            </p:custDataLst>
          </p:nvPr>
        </p:nvCxnSpPr>
        <p:spPr>
          <a:xfrm>
            <a:off x="2908935" y="3457575"/>
            <a:ext cx="635" cy="430530"/>
          </a:xfrm>
          <a:prstGeom prst="straightConnector1">
            <a:avLst/>
          </a:prstGeom>
          <a:solidFill>
            <a:schemeClr val="accent5">
              <a:lumMod val="20000"/>
              <a:lumOff val="80000"/>
            </a:schemeClr>
          </a:solidFill>
          <a:ln w="28575">
            <a:solidFill>
              <a:schemeClr val="bg1">
                <a:lumMod val="65000"/>
              </a:schemeClr>
            </a:solidFill>
            <a:tailEnd type="arrow"/>
          </a:ln>
        </p:spPr>
        <p:style>
          <a:lnRef idx="2">
            <a:schemeClr val="accent1"/>
          </a:lnRef>
          <a:fillRef idx="0">
            <a:srgbClr val="FFFFFF"/>
          </a:fillRef>
          <a:effectRef idx="0">
            <a:srgbClr val="FFFFFF"/>
          </a:effectRef>
          <a:fontRef idx="minor">
            <a:schemeClr val="tx1"/>
          </a:fontRef>
        </p:style>
      </p:cxnSp>
      <p:sp>
        <p:nvSpPr>
          <p:cNvPr id="1048829" name="矩形 21"/>
          <p:cNvSpPr/>
          <p:nvPr>
            <p:custDataLst>
              <p:tags r:id="rId18"/>
            </p:custDataLst>
          </p:nvPr>
        </p:nvSpPr>
        <p:spPr>
          <a:xfrm>
            <a:off x="4112895" y="3886835"/>
            <a:ext cx="1789430" cy="558800"/>
          </a:xfrm>
          <a:prstGeom prst="rect">
            <a:avLst/>
          </a:prstGeom>
          <a:solidFill>
            <a:schemeClr val="accent1">
              <a:lumMod val="20000"/>
              <a:lumOff val="80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lt1"/>
          </a:lnRef>
          <a:fillRef idx="1">
            <a:schemeClr val="accent1"/>
          </a:fillRef>
          <a:effectRef idx="1">
            <a:schemeClr val="accent1"/>
          </a:effectRef>
          <a:fontRef idx="minor">
            <a:schemeClr val="lt1"/>
          </a:fontRef>
        </p:style>
        <p:txBody>
          <a:bodyPr rtlCol="0" anchor="ctr"/>
          <a:p>
            <a:pPr algn="ctr"/>
            <a:r>
              <a:rPr lang="zh-CN" b="1">
                <a:solidFill>
                  <a:schemeClr val="tx1"/>
                </a:solidFill>
                <a:sym typeface="+mn-ea"/>
              </a:rPr>
              <a:t>制度增修订</a:t>
            </a:r>
            <a:endParaRPr lang="zh-CN" b="1">
              <a:solidFill>
                <a:schemeClr val="tx1"/>
              </a:solidFill>
              <a:sym typeface="+mn-ea"/>
            </a:endParaRPr>
          </a:p>
        </p:txBody>
      </p:sp>
      <p:cxnSp>
        <p:nvCxnSpPr>
          <p:cNvPr id="3145744" name="直接箭头连接符 25"/>
          <p:cNvCxnSpPr>
            <a:stCxn id="1048829" idx="2"/>
            <a:endCxn id="1048818" idx="0"/>
          </p:cNvCxnSpPr>
          <p:nvPr>
            <p:custDataLst>
              <p:tags r:id="rId19"/>
            </p:custDataLst>
          </p:nvPr>
        </p:nvCxnSpPr>
        <p:spPr>
          <a:xfrm>
            <a:off x="5007610" y="4445635"/>
            <a:ext cx="0" cy="299720"/>
          </a:xfrm>
          <a:prstGeom prst="straightConnector1">
            <a:avLst/>
          </a:prstGeom>
          <a:solidFill>
            <a:schemeClr val="accent5">
              <a:lumMod val="20000"/>
              <a:lumOff val="80000"/>
            </a:schemeClr>
          </a:solidFill>
          <a:ln w="28575">
            <a:solidFill>
              <a:schemeClr val="bg1">
                <a:lumMod val="65000"/>
              </a:schemeClr>
            </a:solidFill>
            <a:prstDash val="dash"/>
            <a:tailEnd type="arrow"/>
          </a:ln>
        </p:spPr>
        <p:style>
          <a:lnRef idx="2">
            <a:schemeClr val="accent1"/>
          </a:lnRef>
          <a:fillRef idx="0">
            <a:srgbClr val="FFFFFF"/>
          </a:fillRef>
          <a:effectRef idx="0">
            <a:srgbClr val="FFFFFF"/>
          </a:effectRef>
          <a:fontRef idx="minor">
            <a:schemeClr val="tx1"/>
          </a:fontRef>
        </p:style>
      </p:cxnSp>
      <p:sp>
        <p:nvSpPr>
          <p:cNvPr id="1048830" name="矩形 30"/>
          <p:cNvSpPr/>
          <p:nvPr>
            <p:custDataLst>
              <p:tags r:id="rId20"/>
            </p:custDataLst>
          </p:nvPr>
        </p:nvSpPr>
        <p:spPr>
          <a:xfrm>
            <a:off x="6383020" y="3760470"/>
            <a:ext cx="1789430" cy="558800"/>
          </a:xfrm>
          <a:prstGeom prst="rect">
            <a:avLst/>
          </a:prstGeom>
          <a:solidFill>
            <a:schemeClr val="accent5">
              <a:lumMod val="20000"/>
              <a:lumOff val="80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lt1"/>
          </a:lnRef>
          <a:fillRef idx="1">
            <a:schemeClr val="accent1"/>
          </a:fillRef>
          <a:effectRef idx="1">
            <a:schemeClr val="accent1"/>
          </a:effectRef>
          <a:fontRef idx="minor">
            <a:schemeClr val="lt1"/>
          </a:fontRef>
        </p:style>
        <p:txBody>
          <a:bodyPr rtlCol="0" anchor="ctr"/>
          <a:p>
            <a:pPr algn="ctr"/>
            <a:r>
              <a:rPr lang="zh-CN" b="1">
                <a:solidFill>
                  <a:schemeClr val="tx1"/>
                </a:solidFill>
                <a:sym typeface="+mn-ea"/>
              </a:rPr>
              <a:t>新规则培训讲解</a:t>
            </a:r>
            <a:endParaRPr lang="zh-CN" b="1">
              <a:solidFill>
                <a:schemeClr val="tx1"/>
              </a:solidFill>
              <a:sym typeface="+mn-ea"/>
            </a:endParaRPr>
          </a:p>
        </p:txBody>
      </p:sp>
      <p:cxnSp>
        <p:nvCxnSpPr>
          <p:cNvPr id="3145745" name="直接箭头连接符 31"/>
          <p:cNvCxnSpPr>
            <a:stCxn id="1048830" idx="3"/>
            <a:endCxn id="1048820" idx="1"/>
          </p:cNvCxnSpPr>
          <p:nvPr>
            <p:custDataLst>
              <p:tags r:id="rId21"/>
            </p:custDataLst>
          </p:nvPr>
        </p:nvCxnSpPr>
        <p:spPr>
          <a:xfrm>
            <a:off x="8172450" y="4039870"/>
            <a:ext cx="309245" cy="0"/>
          </a:xfrm>
          <a:prstGeom prst="straightConnector1">
            <a:avLst/>
          </a:prstGeom>
          <a:solidFill>
            <a:schemeClr val="accent4">
              <a:lumMod val="20000"/>
              <a:lumOff val="80000"/>
            </a:schemeClr>
          </a:solidFill>
          <a:ln w="28575">
            <a:solidFill>
              <a:schemeClr val="bg1">
                <a:lumMod val="65000"/>
              </a:schemeClr>
            </a:solidFill>
            <a:tailEnd type="arrow"/>
          </a:ln>
        </p:spPr>
        <p:style>
          <a:lnRef idx="2">
            <a:schemeClr val="accent1"/>
          </a:lnRef>
          <a:fillRef idx="0">
            <a:srgbClr val="FFFFFF"/>
          </a:fillRef>
          <a:effectRef idx="0">
            <a:srgbClr val="FFFFFF"/>
          </a:effectRef>
          <a:fontRef idx="minor">
            <a:schemeClr val="tx1"/>
          </a:fontRef>
        </p:style>
      </p:cxnSp>
      <p:sp>
        <p:nvSpPr>
          <p:cNvPr id="1048831" name="矩形 32"/>
          <p:cNvSpPr/>
          <p:nvPr>
            <p:custDataLst>
              <p:tags r:id="rId22"/>
            </p:custDataLst>
          </p:nvPr>
        </p:nvSpPr>
        <p:spPr>
          <a:xfrm>
            <a:off x="8481695" y="4745355"/>
            <a:ext cx="1789430" cy="558800"/>
          </a:xfrm>
          <a:prstGeom prst="rect">
            <a:avLst/>
          </a:prstGeom>
          <a:solidFill>
            <a:schemeClr val="accent6">
              <a:lumMod val="20000"/>
              <a:lumOff val="80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lt1"/>
          </a:lnRef>
          <a:fillRef idx="1">
            <a:schemeClr val="accent1"/>
          </a:fillRef>
          <a:effectRef idx="1">
            <a:schemeClr val="accent1"/>
          </a:effectRef>
          <a:fontRef idx="minor">
            <a:schemeClr val="lt1"/>
          </a:fontRef>
        </p:style>
        <p:txBody>
          <a:bodyPr rtlCol="0" anchor="ctr"/>
          <a:p>
            <a:pPr algn="ctr"/>
            <a:r>
              <a:rPr lang="zh-CN" b="1">
                <a:solidFill>
                  <a:schemeClr val="tx1"/>
                </a:solidFill>
                <a:sym typeface="+mn-ea"/>
              </a:rPr>
              <a:t>必要的纠偏</a:t>
            </a:r>
            <a:endParaRPr lang="zh-CN" b="1">
              <a:solidFill>
                <a:schemeClr val="tx1"/>
              </a:solidFill>
              <a:sym typeface="+mn-ea"/>
            </a:endParaRPr>
          </a:p>
          <a:p>
            <a:pPr algn="ctr"/>
            <a:r>
              <a:rPr lang="zh-CN" b="1">
                <a:solidFill>
                  <a:schemeClr val="tx1"/>
                </a:solidFill>
                <a:sym typeface="+mn-ea"/>
              </a:rPr>
              <a:t>与修订</a:t>
            </a:r>
            <a:endParaRPr lang="zh-CN" b="1">
              <a:solidFill>
                <a:schemeClr val="tx1"/>
              </a:solidFill>
              <a:sym typeface="+mn-ea"/>
            </a:endParaRPr>
          </a:p>
        </p:txBody>
      </p:sp>
      <p:cxnSp>
        <p:nvCxnSpPr>
          <p:cNvPr id="3145746" name="直接箭头连接符 33"/>
          <p:cNvCxnSpPr>
            <a:stCxn id="1048820" idx="2"/>
            <a:endCxn id="1048831" idx="0"/>
          </p:cNvCxnSpPr>
          <p:nvPr>
            <p:custDataLst>
              <p:tags r:id="rId23"/>
            </p:custDataLst>
          </p:nvPr>
        </p:nvCxnSpPr>
        <p:spPr>
          <a:xfrm>
            <a:off x="9376410" y="4319270"/>
            <a:ext cx="0" cy="426085"/>
          </a:xfrm>
          <a:prstGeom prst="straightConnector1">
            <a:avLst/>
          </a:prstGeom>
          <a:solidFill>
            <a:schemeClr val="accent4">
              <a:lumMod val="20000"/>
              <a:lumOff val="80000"/>
            </a:schemeClr>
          </a:solidFill>
          <a:ln w="28575">
            <a:solidFill>
              <a:schemeClr val="bg1">
                <a:lumMod val="65000"/>
              </a:schemeClr>
            </a:solidFill>
            <a:tailEnd type="arrow"/>
          </a:ln>
        </p:spPr>
        <p:style>
          <a:lnRef idx="2">
            <a:schemeClr val="accent1"/>
          </a:lnRef>
          <a:fillRef idx="0">
            <a:srgbClr val="FFFFFF"/>
          </a:fillRef>
          <a:effectRef idx="0">
            <a:srgbClr val="FFFFFF"/>
          </a:effectRef>
          <a:fontRef idx="minor">
            <a:schemeClr val="tx1"/>
          </a:fontRef>
        </p:style>
      </p:cxnSp>
      <p:sp>
        <p:nvSpPr>
          <p:cNvPr id="7" name="十字星 6"/>
          <p:cNvSpPr/>
          <p:nvPr/>
        </p:nvSpPr>
        <p:spPr>
          <a:xfrm>
            <a:off x="1995170" y="2597785"/>
            <a:ext cx="622300" cy="610870"/>
          </a:xfrm>
          <a:prstGeom prst="star4">
            <a:avLst/>
          </a:prstGeom>
          <a:solidFill>
            <a:srgbClr val="FFFF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十字星 7"/>
          <p:cNvSpPr/>
          <p:nvPr/>
        </p:nvSpPr>
        <p:spPr>
          <a:xfrm>
            <a:off x="3887470" y="2597785"/>
            <a:ext cx="622300" cy="610870"/>
          </a:xfrm>
          <a:prstGeom prst="star4">
            <a:avLst/>
          </a:prstGeom>
          <a:solidFill>
            <a:srgbClr val="FFFF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十字星 8"/>
          <p:cNvSpPr/>
          <p:nvPr/>
        </p:nvSpPr>
        <p:spPr>
          <a:xfrm>
            <a:off x="3887470" y="3760470"/>
            <a:ext cx="622300" cy="610870"/>
          </a:xfrm>
          <a:prstGeom prst="star4">
            <a:avLst/>
          </a:prstGeom>
          <a:solidFill>
            <a:srgbClr val="FFFF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十字星 9"/>
          <p:cNvSpPr/>
          <p:nvPr/>
        </p:nvSpPr>
        <p:spPr>
          <a:xfrm>
            <a:off x="8418195" y="3760470"/>
            <a:ext cx="622300" cy="610870"/>
          </a:xfrm>
          <a:prstGeom prst="star4">
            <a:avLst/>
          </a:prstGeom>
          <a:solidFill>
            <a:srgbClr val="FFFF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灯片编号占位符 10"/>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7" grpId="1" animBg="1"/>
      <p:bldP spid="8" grpId="1" animBg="1"/>
      <p:bldP spid="9" grpId="1" animBg="1"/>
      <p:bldP spid="1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圆角矩形 4"/>
          <p:cNvSpPr/>
          <p:nvPr/>
        </p:nvSpPr>
        <p:spPr>
          <a:xfrm>
            <a:off x="513080" y="1561465"/>
            <a:ext cx="5242560" cy="1412240"/>
          </a:xfrm>
          <a:prstGeom prst="roundRect">
            <a:avLst>
              <a:gd name="adj" fmla="val 9802"/>
            </a:avLst>
          </a:pr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indent="0">
              <a:buFont typeface="Wingdings" panose="05000000000000000000" charset="0"/>
              <a:buNone/>
            </a:pPr>
            <a:r>
              <a:rPr lang="zh-CN" altLang="en-US" sz="2800" b="1">
                <a:sym typeface="+mn-ea"/>
              </a:rPr>
              <a:t>实事求是</a:t>
            </a:r>
            <a:r>
              <a:rPr lang="en-US" altLang="zh-CN" sz="2800" b="1">
                <a:sym typeface="+mn-ea"/>
              </a:rPr>
              <a:t>——</a:t>
            </a:r>
            <a:r>
              <a:rPr lang="zh-CN" altLang="en-US" sz="2800" b="1">
                <a:sym typeface="+mn-ea"/>
              </a:rPr>
              <a:t>真实性、规范性</a:t>
            </a:r>
            <a:endParaRPr lang="zh-CN" altLang="en-US" sz="2800" b="1">
              <a:sym typeface="+mn-ea"/>
            </a:endParaRPr>
          </a:p>
        </p:txBody>
      </p:sp>
      <p:sp>
        <p:nvSpPr>
          <p:cNvPr id="2" name="标题 1"/>
          <p:cNvSpPr>
            <a:spLocks noGrp="1"/>
          </p:cNvSpPr>
          <p:nvPr>
            <p:ph type="title"/>
          </p:nvPr>
        </p:nvSpPr>
        <p:spPr/>
        <p:txBody>
          <a:bodyPr/>
          <a:p>
            <a:r>
              <a:rPr lang="zh-CN" altLang="en-US"/>
              <a:t>内部控制报告审核的</a:t>
            </a:r>
            <a:r>
              <a:rPr lang="en-US" altLang="zh-CN"/>
              <a:t>2</a:t>
            </a:r>
            <a:r>
              <a:rPr lang="zh-CN" altLang="en-US"/>
              <a:t>个维度</a:t>
            </a:r>
            <a:endParaRPr lang="zh-CN" altLang="en-US"/>
          </a:p>
        </p:txBody>
      </p:sp>
      <p:sp>
        <p:nvSpPr>
          <p:cNvPr id="4" name="内容占位符 3"/>
          <p:cNvSpPr>
            <a:spLocks noGrp="1"/>
          </p:cNvSpPr>
          <p:nvPr>
            <p:ph sz="half" idx="2"/>
          </p:nvPr>
        </p:nvSpPr>
        <p:spPr>
          <a:xfrm>
            <a:off x="6411595" y="3302000"/>
            <a:ext cx="5176520" cy="2947670"/>
          </a:xfr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l">
              <a:buClrTx/>
              <a:buSzTx/>
              <a:buFont typeface="+mj-lt"/>
              <a:buAutoNum type="arabicPeriod"/>
            </a:pPr>
            <a:r>
              <a:rPr lang="zh-CN" altLang="en-US" sz="2000" b="1">
                <a:sym typeface="+mn-ea"/>
              </a:rPr>
              <a:t>小组、会议、培训等基础动作没做</a:t>
            </a:r>
            <a:endParaRPr lang="zh-CN" altLang="en-US" sz="2000" b="1">
              <a:sym typeface="+mn-ea"/>
            </a:endParaRPr>
          </a:p>
          <a:p>
            <a:pPr marL="342900" lvl="0" indent="-342900" algn="l">
              <a:buClrTx/>
              <a:buSzTx/>
              <a:buFont typeface="+mj-lt"/>
              <a:buAutoNum type="arabicPeriod"/>
            </a:pPr>
            <a:r>
              <a:rPr lang="zh-CN" altLang="en-US" sz="2000" b="1">
                <a:sym typeface="+mn-ea"/>
              </a:rPr>
              <a:t>风险评估、内控评价没做</a:t>
            </a:r>
            <a:endParaRPr lang="zh-CN" altLang="en-US" sz="2000" b="1">
              <a:sym typeface="+mn-ea"/>
            </a:endParaRPr>
          </a:p>
          <a:p>
            <a:pPr marL="342900" lvl="0" indent="-342900" algn="l">
              <a:buClrTx/>
              <a:buSzTx/>
              <a:buFont typeface="+mj-lt"/>
              <a:buAutoNum type="arabicPeriod"/>
            </a:pPr>
            <a:r>
              <a:rPr lang="zh-CN" altLang="en-US" sz="2000" b="1">
                <a:sym typeface="+mn-ea"/>
              </a:rPr>
              <a:t>制度缺漏</a:t>
            </a:r>
            <a:r>
              <a:rPr lang="zh-CN" altLang="en-US" sz="2000" b="1">
                <a:sym typeface="+mn-ea"/>
              </a:rPr>
              <a:t>错</a:t>
            </a:r>
            <a:endParaRPr lang="zh-CN" altLang="en-US" sz="2000" b="1">
              <a:sym typeface="+mn-ea"/>
            </a:endParaRPr>
          </a:p>
          <a:p>
            <a:pPr marL="342900" lvl="0" indent="-342900" algn="l">
              <a:buClrTx/>
              <a:buSzTx/>
              <a:buFont typeface="+mj-lt"/>
              <a:buAutoNum type="arabicPeriod"/>
            </a:pPr>
            <a:r>
              <a:rPr lang="zh-CN" altLang="en-US" sz="2000" b="1">
                <a:sym typeface="+mn-ea"/>
              </a:rPr>
              <a:t>计划</a:t>
            </a:r>
            <a:r>
              <a:rPr lang="zh-CN" altLang="en-US" sz="2000" b="1">
                <a:sym typeface="+mn-ea"/>
              </a:rPr>
              <a:t>/</a:t>
            </a:r>
            <a:r>
              <a:rPr lang="zh-CN" altLang="en-US" sz="2000" b="1">
                <a:sym typeface="+mn-ea"/>
              </a:rPr>
              <a:t>制度与实际执行差异较大</a:t>
            </a:r>
            <a:endParaRPr lang="zh-CN" altLang="en-US" sz="2000" b="1">
              <a:sym typeface="+mn-ea"/>
            </a:endParaRPr>
          </a:p>
          <a:p>
            <a:pPr marL="342900" lvl="0" indent="-342900" algn="l">
              <a:buClrTx/>
              <a:buSzTx/>
              <a:buFont typeface="+mj-lt"/>
              <a:buAutoNum type="arabicPeriod"/>
            </a:pPr>
            <a:r>
              <a:rPr lang="zh-CN" altLang="en-US" sz="2000" b="1">
                <a:sym typeface="+mn-ea"/>
              </a:rPr>
              <a:t>内控信息化落后</a:t>
            </a:r>
            <a:endParaRPr lang="zh-CN" altLang="en-US" sz="2000" b="1">
              <a:sym typeface="+mn-ea"/>
            </a:endParaRPr>
          </a:p>
        </p:txBody>
      </p:sp>
      <p:sp>
        <p:nvSpPr>
          <p:cNvPr id="6" name="内容占位符 2"/>
          <p:cNvSpPr>
            <a:spLocks noGrp="1"/>
          </p:cNvSpPr>
          <p:nvPr/>
        </p:nvSpPr>
        <p:spPr>
          <a:xfrm>
            <a:off x="608965" y="3302000"/>
            <a:ext cx="5176520" cy="2948305"/>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zh-CN" altLang="en-US" sz="2000" b="1"/>
              <a:t>所填信息与决算数据、资产数据不一致</a:t>
            </a:r>
            <a:endParaRPr lang="zh-CN" altLang="en-US" sz="2000" b="1"/>
          </a:p>
          <a:p>
            <a:pPr marL="342900" indent="-342900">
              <a:buFont typeface="+mj-lt"/>
              <a:buAutoNum type="arabicPeriod"/>
            </a:pPr>
            <a:r>
              <a:rPr lang="zh-CN" altLang="en-US" sz="2000" b="1"/>
              <a:t>所填信息与所传附件不一致</a:t>
            </a:r>
            <a:endParaRPr lang="zh-CN" altLang="en-US" sz="2000" b="1"/>
          </a:p>
          <a:p>
            <a:pPr marL="342900" indent="-342900">
              <a:buFont typeface="+mj-lt"/>
              <a:buAutoNum type="arabicPeriod"/>
            </a:pPr>
            <a:r>
              <a:rPr lang="zh-CN" altLang="en-US" sz="2000" b="1"/>
              <a:t>所填信息与事实明显偏离</a:t>
            </a:r>
            <a:endParaRPr lang="zh-CN" altLang="en-US" sz="2000" b="1"/>
          </a:p>
          <a:p>
            <a:pPr marL="342900" indent="-342900">
              <a:buFont typeface="+mj-lt"/>
              <a:buAutoNum type="arabicPeriod"/>
            </a:pPr>
            <a:r>
              <a:rPr lang="zh-CN" altLang="en-US" sz="2000" b="1"/>
              <a:t>所传附件与报告要求不一致</a:t>
            </a:r>
            <a:endParaRPr lang="zh-CN" altLang="en-US" sz="2000" b="1"/>
          </a:p>
          <a:p>
            <a:pPr marL="342900" indent="-342900">
              <a:buFont typeface="+mj-lt"/>
              <a:buAutoNum type="arabicPeriod"/>
            </a:pPr>
            <a:r>
              <a:rPr lang="zh-CN" altLang="en-US" sz="2000" b="1"/>
              <a:t>所传附件与事实明显偏离</a:t>
            </a:r>
            <a:endParaRPr lang="zh-CN" altLang="en-US" sz="2000" b="1"/>
          </a:p>
        </p:txBody>
      </p:sp>
      <p:sp>
        <p:nvSpPr>
          <p:cNvPr id="8" name="圆角矩形 7"/>
          <p:cNvSpPr/>
          <p:nvPr/>
        </p:nvSpPr>
        <p:spPr>
          <a:xfrm>
            <a:off x="6156325" y="1561465"/>
            <a:ext cx="5242560" cy="1412240"/>
          </a:xfrm>
          <a:prstGeom prst="roundRect">
            <a:avLst>
              <a:gd name="adj" fmla="val 9802"/>
            </a:avLst>
          </a:pr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indent="0">
              <a:buFont typeface="Wingdings" panose="05000000000000000000" charset="0"/>
              <a:buNone/>
            </a:pPr>
            <a:r>
              <a:rPr lang="zh-CN" altLang="en-US" sz="2800" b="1">
                <a:sym typeface="+mn-ea"/>
              </a:rPr>
              <a:t>内控质量</a:t>
            </a:r>
            <a:r>
              <a:rPr lang="en-US" altLang="zh-CN" sz="2800" b="1">
                <a:sym typeface="+mn-ea"/>
              </a:rPr>
              <a:t>——</a:t>
            </a:r>
            <a:r>
              <a:rPr lang="zh-CN" altLang="en-US" sz="2800" b="1">
                <a:sym typeface="+mn-ea"/>
              </a:rPr>
              <a:t>以前的优良中差</a:t>
            </a:r>
            <a:endParaRPr lang="zh-CN" altLang="en-US" sz="2800" b="1">
              <a:sym typeface="+mn-ea"/>
            </a:endParaRPr>
          </a:p>
        </p:txBody>
      </p:sp>
      <p:sp>
        <p:nvSpPr>
          <p:cNvPr id="3" name="文本框 2"/>
          <p:cNvSpPr txBox="1"/>
          <p:nvPr/>
        </p:nvSpPr>
        <p:spPr>
          <a:xfrm>
            <a:off x="608965" y="6249670"/>
            <a:ext cx="9486265" cy="398780"/>
          </a:xfrm>
          <a:prstGeom prst="rect">
            <a:avLst/>
          </a:prstGeom>
          <a:noFill/>
        </p:spPr>
        <p:txBody>
          <a:bodyPr wrap="square" rtlCol="0" anchor="t">
            <a:spAutoFit/>
          </a:bodyPr>
          <a:p>
            <a:r>
              <a:rPr lang="zh-CN" sz="2000" b="1">
                <a:solidFill>
                  <a:srgbClr val="FF0000"/>
                </a:solidFill>
                <a:sym typeface="+mn-ea"/>
              </a:rPr>
              <a:t>注意：不要存在侥幸心理，市区县乡镇都有可能被财政部抽查到！</a:t>
            </a:r>
            <a:endParaRPr lang="zh-CN" sz="2000" b="1">
              <a:solidFill>
                <a:srgbClr val="FF0000"/>
              </a:solidFill>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ipe(down)">
                                      <p:cBhvr>
                                        <p:cTn id="18" dur="500"/>
                                        <p:tgtEl>
                                          <p:spTgt spid="4">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ipe(down)">
                                      <p:cBhvr>
                                        <p:cTn id="21" dur="500"/>
                                        <p:tgtEl>
                                          <p:spTgt spid="4">
                                            <p:txEl>
                                              <p:pRg st="3" end="3"/>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down)">
                                      <p:cBhvr>
                                        <p:cTn id="2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4" grpId="0" bldLvl="0" build="allAtOnce"/>
      <p:bldP spid="4" grpI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风险评估与内控评价</a:t>
            </a:r>
            <a:endParaRPr lang="zh-CN" altLang="en-US"/>
          </a:p>
        </p:txBody>
      </p:sp>
      <p:sp>
        <p:nvSpPr>
          <p:cNvPr id="11" name="内容占位符 10"/>
          <p:cNvSpPr>
            <a:spLocks noGrp="1"/>
          </p:cNvSpPr>
          <p:nvPr>
            <p:ph idx="1"/>
          </p:nvPr>
        </p:nvSpPr>
        <p:spPr>
          <a:xfrm>
            <a:off x="5534025" y="1490345"/>
            <a:ext cx="6043295" cy="4759325"/>
          </a:xfrm>
        </p:spPr>
        <p:txBody>
          <a:bodyPr/>
          <a:p>
            <a:r>
              <a:rPr lang="zh-CN" altLang="en-US" sz="2000">
                <a:sym typeface="+mn-ea"/>
              </a:rPr>
              <a:t>应当采用</a:t>
            </a:r>
            <a:r>
              <a:rPr lang="zh-CN" altLang="en-US" sz="2000" b="1">
                <a:solidFill>
                  <a:srgbClr val="FF0000"/>
                </a:solidFill>
                <a:sym typeface="+mn-ea"/>
              </a:rPr>
              <a:t>定性与定量</a:t>
            </a:r>
            <a:r>
              <a:rPr lang="zh-CN" altLang="en-US" sz="2000">
                <a:sym typeface="+mn-ea"/>
              </a:rPr>
              <a:t>相结合的方法，按照</a:t>
            </a:r>
            <a:r>
              <a:rPr lang="zh-CN" altLang="en-US" sz="2000" b="1">
                <a:solidFill>
                  <a:srgbClr val="FF0000"/>
                </a:solidFill>
                <a:sym typeface="+mn-ea"/>
              </a:rPr>
              <a:t>风险发生的可能性及其影响程度</a:t>
            </a:r>
            <a:r>
              <a:rPr lang="zh-CN" altLang="en-US" sz="2000">
                <a:sym typeface="+mn-ea"/>
              </a:rPr>
              <a:t>等，对识别的风险进行</a:t>
            </a:r>
            <a:r>
              <a:rPr lang="zh-CN" altLang="en-US" sz="2000" b="1">
                <a:solidFill>
                  <a:srgbClr val="FF0000"/>
                </a:solidFill>
                <a:sym typeface="+mn-ea"/>
              </a:rPr>
              <a:t>分析和排序</a:t>
            </a:r>
            <a:r>
              <a:rPr lang="zh-CN" altLang="en-US" sz="2000">
                <a:sym typeface="+mn-ea"/>
              </a:rPr>
              <a:t>，确定</a:t>
            </a:r>
            <a:r>
              <a:rPr lang="zh-CN" altLang="en-US" sz="2000" b="1">
                <a:solidFill>
                  <a:srgbClr val="FF0000"/>
                </a:solidFill>
                <a:sym typeface="+mn-ea"/>
              </a:rPr>
              <a:t>关注重点和优先控制</a:t>
            </a:r>
            <a:r>
              <a:rPr lang="zh-CN" altLang="en-US" sz="2000">
                <a:sym typeface="+mn-ea"/>
              </a:rPr>
              <a:t>的风险。</a:t>
            </a:r>
            <a:endParaRPr lang="zh-CN" altLang="en-US" sz="2000">
              <a:sym typeface="+mn-ea"/>
            </a:endParaRPr>
          </a:p>
          <a:p>
            <a:r>
              <a:rPr lang="zh-CN" altLang="en-US" sz="2000">
                <a:sym typeface="+mn-ea"/>
              </a:rPr>
              <a:t>常用的风险评估方法包括</a:t>
            </a:r>
            <a:r>
              <a:rPr lang="zh-CN" altLang="en-US" sz="2000" b="1">
                <a:solidFill>
                  <a:srgbClr val="FF0000"/>
                </a:solidFill>
                <a:sym typeface="+mn-ea"/>
              </a:rPr>
              <a:t>问卷调查、集体讨论、专家咨询、管理层访谈、行业标杆比较</a:t>
            </a:r>
            <a:r>
              <a:rPr lang="zh-CN" altLang="en-US" sz="2000">
                <a:sym typeface="+mn-ea"/>
              </a:rPr>
              <a:t>等。</a:t>
            </a:r>
            <a:endParaRPr lang="zh-CN" altLang="en-US" sz="2000">
              <a:sym typeface="+mn-ea"/>
            </a:endParaRPr>
          </a:p>
          <a:p>
            <a:endParaRPr lang="zh-CN" altLang="en-US" sz="1800">
              <a:sym typeface="+mn-ea"/>
            </a:endParaRPr>
          </a:p>
          <a:p>
            <a:endParaRPr lang="zh-CN" altLang="en-US" sz="1800">
              <a:sym typeface="+mn-ea"/>
            </a:endParaRPr>
          </a:p>
        </p:txBody>
      </p:sp>
      <p:pic>
        <p:nvPicPr>
          <p:cNvPr id="8" name="图片 7"/>
          <p:cNvPicPr>
            <a:picLocks noChangeAspect="1"/>
          </p:cNvPicPr>
          <p:nvPr/>
        </p:nvPicPr>
        <p:blipFill>
          <a:blip r:embed="rId1"/>
          <a:stretch>
            <a:fillRect/>
          </a:stretch>
        </p:blipFill>
        <p:spPr>
          <a:xfrm>
            <a:off x="608330" y="1669415"/>
            <a:ext cx="4340860" cy="3116580"/>
          </a:xfrm>
          <a:prstGeom prst="rect">
            <a:avLst/>
          </a:prstGeom>
        </p:spPr>
      </p:pic>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12" name="矩形 11"/>
          <p:cNvSpPr/>
          <p:nvPr/>
        </p:nvSpPr>
        <p:spPr>
          <a:xfrm>
            <a:off x="608330" y="5045075"/>
            <a:ext cx="7772400" cy="1661795"/>
          </a:xfrm>
          <a:prstGeom prst="rect">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marL="342900" indent="-342900" algn="l">
              <a:lnSpc>
                <a:spcPct val="150000"/>
              </a:lnSpc>
              <a:buFont typeface="Wingdings" panose="05000000000000000000" charset="0"/>
              <a:buChar char="n"/>
            </a:pPr>
            <a:r>
              <a:rPr lang="zh-CN" altLang="en-US" sz="2400" b="1">
                <a:solidFill>
                  <a:srgbClr val="FF0000"/>
                </a:solidFill>
              </a:rPr>
              <a:t>负面案例</a:t>
            </a:r>
            <a:endParaRPr lang="zh-CN" altLang="en-US" sz="2400" b="1">
              <a:solidFill>
                <a:srgbClr val="FF0000"/>
              </a:solidFill>
            </a:endParaRPr>
          </a:p>
          <a:p>
            <a:pPr algn="l">
              <a:lnSpc>
                <a:spcPct val="150000"/>
              </a:lnSpc>
            </a:pPr>
            <a:r>
              <a:rPr lang="en-US" altLang="zh-CN" sz="2400">
                <a:solidFill>
                  <a:srgbClr val="FF0000"/>
                </a:solidFill>
              </a:rPr>
              <a:t>1.</a:t>
            </a:r>
            <a:r>
              <a:rPr lang="zh-CN" altLang="en-US" sz="2400">
                <a:solidFill>
                  <a:srgbClr val="FF0000"/>
                </a:solidFill>
              </a:rPr>
              <a:t>上传的是风险评估工作方案或者一张表格</a:t>
            </a:r>
            <a:endParaRPr lang="zh-CN" altLang="en-US" sz="2400">
              <a:solidFill>
                <a:srgbClr val="FF0000"/>
              </a:solidFill>
            </a:endParaRPr>
          </a:p>
          <a:p>
            <a:pPr algn="l">
              <a:lnSpc>
                <a:spcPct val="150000"/>
              </a:lnSpc>
            </a:pPr>
            <a:r>
              <a:rPr lang="en-US" altLang="zh-CN" sz="2400">
                <a:solidFill>
                  <a:srgbClr val="FF0000"/>
                </a:solidFill>
              </a:rPr>
              <a:t>2.</a:t>
            </a:r>
            <a:r>
              <a:rPr lang="zh-CN" altLang="en-US" sz="2400">
                <a:solidFill>
                  <a:srgbClr val="FF0000"/>
                </a:solidFill>
              </a:rPr>
              <a:t>通篇除了文档名称，没有</a:t>
            </a:r>
            <a:r>
              <a:rPr lang="en-US" altLang="zh-CN" sz="2400">
                <a:solidFill>
                  <a:srgbClr val="FF0000"/>
                </a:solidFill>
              </a:rPr>
              <a:t>“</a:t>
            </a:r>
            <a:r>
              <a:rPr lang="zh-CN" altLang="en-US" sz="2400">
                <a:solidFill>
                  <a:srgbClr val="FF0000"/>
                </a:solidFill>
              </a:rPr>
              <a:t>风险</a:t>
            </a:r>
            <a:r>
              <a:rPr lang="en-US" altLang="zh-CN" sz="2400">
                <a:solidFill>
                  <a:srgbClr val="FF0000"/>
                </a:solidFill>
              </a:rPr>
              <a:t>”2</a:t>
            </a:r>
            <a:r>
              <a:rPr lang="zh-CN" altLang="en-US" sz="2400">
                <a:solidFill>
                  <a:srgbClr val="FF0000"/>
                </a:solidFill>
              </a:rPr>
              <a:t>字</a:t>
            </a:r>
            <a:endParaRPr lang="zh-CN" altLang="en-US" sz="2400">
              <a:solidFill>
                <a:srgbClr val="FF0000"/>
              </a:solidFill>
            </a:endParaRPr>
          </a:p>
        </p:txBody>
      </p:sp>
      <p:pic>
        <p:nvPicPr>
          <p:cNvPr id="13" name="图片 12"/>
          <p:cNvPicPr>
            <a:picLocks noChangeAspect="1"/>
          </p:cNvPicPr>
          <p:nvPr/>
        </p:nvPicPr>
        <p:blipFill>
          <a:blip r:embed="rId2"/>
          <a:srcRect l="30304" t="12857" r="30690"/>
          <a:stretch>
            <a:fillRect/>
          </a:stretch>
        </p:blipFill>
        <p:spPr>
          <a:xfrm>
            <a:off x="8949690" y="4026535"/>
            <a:ext cx="2627630" cy="26809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down)">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2" presetClass="entr" presetSubtype="4"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1" grpId="1" build="p"/>
      <p:bldP spid="12" grpId="0" bldLvl="0" animBg="1"/>
      <p:bldP spid="1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案例</a:t>
            </a:r>
            <a:endParaRPr lang="zh-CN" altLang="en-US"/>
          </a:p>
        </p:txBody>
      </p:sp>
      <p:sp>
        <p:nvSpPr>
          <p:cNvPr id="3" name="内容占位符 2"/>
          <p:cNvSpPr>
            <a:spLocks noGrp="1"/>
          </p:cNvSpPr>
          <p:nvPr>
            <p:ph idx="1"/>
          </p:nvPr>
        </p:nvSpPr>
        <p:spPr/>
        <p:txBody>
          <a:bodyPr>
            <a:normAutofit lnSpcReduction="20000"/>
          </a:bodyPr>
          <a:p>
            <a:pPr marL="0" indent="0">
              <a:buNone/>
            </a:pPr>
            <a:r>
              <a:rPr lang="zh-CN" altLang="en-US" sz="2800" b="1"/>
              <a:t>某单位开展采购领域的内控建设过程如下：</a:t>
            </a:r>
            <a:endParaRPr lang="zh-CN" altLang="en-US" sz="2800" b="1"/>
          </a:p>
          <a:p>
            <a:pPr marL="514350" indent="-514350">
              <a:buFont typeface="Wingdings" panose="05000000000000000000" charset="0"/>
              <a:buAutoNum type="arabicPeriod"/>
            </a:pPr>
            <a:r>
              <a:rPr lang="zh-CN" altLang="en-US" sz="2800"/>
              <a:t>发现单位负责验收的同事不清楚验收的要求，一年</a:t>
            </a:r>
            <a:r>
              <a:rPr lang="en-US" altLang="zh-CN" sz="2800"/>
              <a:t>50</a:t>
            </a:r>
            <a:r>
              <a:rPr lang="zh-CN" altLang="en-US" sz="2800"/>
              <a:t>个项目验收有</a:t>
            </a:r>
            <a:r>
              <a:rPr lang="en-US" altLang="zh-CN" sz="2800"/>
              <a:t>30</a:t>
            </a:r>
            <a:r>
              <a:rPr lang="zh-CN" altLang="en-US" sz="2800"/>
              <a:t>个没有签字，涉及采购金额</a:t>
            </a:r>
            <a:r>
              <a:rPr lang="en-US" altLang="zh-CN" sz="2800"/>
              <a:t>600</a:t>
            </a:r>
            <a:r>
              <a:rPr lang="zh-CN" altLang="en-US" sz="2800"/>
              <a:t>万元</a:t>
            </a:r>
            <a:endParaRPr lang="zh-CN" altLang="en-US" sz="2800"/>
          </a:p>
          <a:p>
            <a:pPr marL="514350" indent="-514350">
              <a:buFont typeface="Wingdings" panose="05000000000000000000" charset="0"/>
              <a:buAutoNum type="arabicPeriod"/>
            </a:pPr>
            <a:r>
              <a:rPr lang="zh-CN" altLang="en-US" sz="2800"/>
              <a:t>修订制度，明确验收原则上</a:t>
            </a:r>
            <a:r>
              <a:rPr lang="en-US" altLang="zh-CN" sz="2800"/>
              <a:t>2</a:t>
            </a:r>
            <a:r>
              <a:rPr lang="zh-CN" altLang="en-US" sz="2800"/>
              <a:t>人参与，采购执行与验收相互分离，使用人参与验收</a:t>
            </a:r>
            <a:endParaRPr lang="zh-CN" altLang="en-US" sz="2800"/>
          </a:p>
          <a:p>
            <a:pPr marL="514350" indent="-514350">
              <a:buFont typeface="Wingdings" panose="05000000000000000000" charset="0"/>
              <a:buAutoNum type="arabicPeriod"/>
            </a:pPr>
            <a:r>
              <a:rPr lang="zh-CN" altLang="en-US" sz="2800"/>
              <a:t>检查发现，负责验收的同事没有按照制度执行</a:t>
            </a:r>
            <a:endParaRPr lang="zh-CN" altLang="en-US" sz="2800"/>
          </a:p>
          <a:p>
            <a:pPr>
              <a:buFont typeface="Wingdings" panose="05000000000000000000" charset="0"/>
              <a:buChar char="n"/>
            </a:pPr>
            <a:endParaRPr lang="zh-CN" altLang="en-US" sz="2800"/>
          </a:p>
          <a:p>
            <a:pPr marL="0" indent="0">
              <a:buFont typeface="Wingdings" panose="05000000000000000000" charset="0"/>
              <a:buNone/>
            </a:pPr>
            <a:r>
              <a:rPr lang="zh-CN" altLang="en-US" sz="2800" b="1">
                <a:solidFill>
                  <a:srgbClr val="0070C0"/>
                </a:solidFill>
              </a:rPr>
              <a:t>上述，哪个环节属于风险评估，哪个环节属于内控评价？</a:t>
            </a:r>
            <a:endParaRPr lang="zh-CN" altLang="en-US" sz="2800" b="1">
              <a:solidFill>
                <a:srgbClr val="0070C0"/>
              </a:solidFill>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举例：风险量化</a:t>
            </a:r>
            <a:r>
              <a:rPr lang="en-US" altLang="zh-CN"/>
              <a:t>——</a:t>
            </a:r>
            <a:r>
              <a:rPr lang="zh-CN" altLang="en-US"/>
              <a:t>排序</a:t>
            </a:r>
            <a:endParaRPr lang="zh-CN" altLang="en-US"/>
          </a:p>
        </p:txBody>
      </p:sp>
      <p:sp>
        <p:nvSpPr>
          <p:cNvPr id="3" name="内容占位符 2"/>
          <p:cNvSpPr>
            <a:spLocks noGrp="1"/>
          </p:cNvSpPr>
          <p:nvPr>
            <p:ph idx="1"/>
          </p:nvPr>
        </p:nvSpPr>
        <p:spPr/>
        <p:txBody>
          <a:bodyPr/>
          <a:p>
            <a:pPr marL="0" indent="0">
              <a:buNone/>
            </a:pPr>
            <a:r>
              <a:rPr lang="zh-CN" altLang="en-US">
                <a:sym typeface="+mn-ea"/>
              </a:rPr>
              <a:t>一年</a:t>
            </a:r>
            <a:r>
              <a:rPr lang="en-US" altLang="zh-CN">
                <a:sym typeface="+mn-ea"/>
              </a:rPr>
              <a:t>50</a:t>
            </a:r>
            <a:r>
              <a:rPr lang="zh-CN" altLang="en-US">
                <a:sym typeface="+mn-ea"/>
              </a:rPr>
              <a:t>个项目验收有</a:t>
            </a:r>
            <a:r>
              <a:rPr lang="en-US" altLang="zh-CN">
                <a:sym typeface="+mn-ea"/>
              </a:rPr>
              <a:t>30</a:t>
            </a:r>
            <a:r>
              <a:rPr lang="zh-CN" altLang="en-US">
                <a:sym typeface="+mn-ea"/>
              </a:rPr>
              <a:t>个没有签字，涉及采购金额</a:t>
            </a:r>
            <a:r>
              <a:rPr lang="en-US" altLang="zh-CN">
                <a:sym typeface="+mn-ea"/>
              </a:rPr>
              <a:t>600</a:t>
            </a:r>
            <a:r>
              <a:rPr lang="zh-CN" altLang="en-US">
                <a:sym typeface="+mn-ea"/>
              </a:rPr>
              <a:t>万元</a:t>
            </a:r>
            <a:endParaRPr lang="zh-CN" altLang="en-US">
              <a:sym typeface="+mn-ea"/>
            </a:endParaRPr>
          </a:p>
          <a:p>
            <a:endParaRPr lang="en-US" altLang="zh-CN"/>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100" name="文本框 99"/>
          <p:cNvSpPr txBox="1"/>
          <p:nvPr/>
        </p:nvSpPr>
        <p:spPr>
          <a:xfrm>
            <a:off x="704215" y="2010410"/>
            <a:ext cx="5080000" cy="368300"/>
          </a:xfrm>
          <a:prstGeom prst="rect">
            <a:avLst/>
          </a:prstGeom>
          <a:noFill/>
          <a:ln w="9525">
            <a:noFill/>
          </a:ln>
        </p:spPr>
        <p:txBody>
          <a:bodyPr>
            <a:spAutoFit/>
          </a:bodyPr>
          <a:p>
            <a:pPr indent="0" algn="l"/>
            <a:r>
              <a:rPr lang="zh-CN" b="1">
                <a:latin typeface="微软雅黑" panose="020B0503020204020204" charset="-122"/>
                <a:ea typeface="微软雅黑" panose="020B0503020204020204" charset="-122"/>
              </a:rPr>
              <a:t>表：可能性系数表</a:t>
            </a:r>
            <a:endParaRPr lang="zh-CN" altLang="en-US" b="1">
              <a:latin typeface="微软雅黑" panose="020B0503020204020204" charset="-122"/>
              <a:ea typeface="微软雅黑" panose="020B0503020204020204" charset="-122"/>
            </a:endParaRPr>
          </a:p>
        </p:txBody>
      </p:sp>
      <p:graphicFrame>
        <p:nvGraphicFramePr>
          <p:cNvPr id="7" name="表格 6"/>
          <p:cNvGraphicFramePr/>
          <p:nvPr/>
        </p:nvGraphicFramePr>
        <p:xfrm>
          <a:off x="704215" y="2378710"/>
          <a:ext cx="10873105" cy="1867535"/>
        </p:xfrm>
        <a:graphic>
          <a:graphicData uri="http://schemas.openxmlformats.org/drawingml/2006/table">
            <a:tbl>
              <a:tblPr/>
              <a:tblGrid>
                <a:gridCol w="1870075"/>
                <a:gridCol w="1801495"/>
                <a:gridCol w="1799590"/>
                <a:gridCol w="1801495"/>
                <a:gridCol w="1798955"/>
                <a:gridCol w="1801495"/>
              </a:tblGrid>
              <a:tr h="176530">
                <a:tc>
                  <a:txBody>
                    <a:bodyPr/>
                    <a:p>
                      <a:pPr indent="0" algn="ctr">
                        <a:buNone/>
                      </a:pPr>
                      <a:r>
                        <a:rPr lang="en-US" sz="1400" b="1">
                          <a:latin typeface="微软雅黑" panose="020B0503020204020204" charset="-122"/>
                          <a:ea typeface="微软雅黑" panose="020B0503020204020204" charset="-122"/>
                          <a:cs typeface="宋体" panose="02010600030101010101" pitchFamily="2" charset="-122"/>
                        </a:rPr>
                        <a:t>系数</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79646"/>
                    </a:solidFill>
                  </a:tcPr>
                </a:tc>
                <a:tc>
                  <a:txBody>
                    <a:bodyPr/>
                    <a:p>
                      <a:pPr indent="0" algn="ctr">
                        <a:buNone/>
                      </a:pPr>
                      <a:r>
                        <a:rPr lang="en-US" sz="1400" b="1">
                          <a:latin typeface="微软雅黑" panose="020B0503020204020204" charset="-122"/>
                          <a:ea typeface="微软雅黑" panose="020B0503020204020204" charset="-122"/>
                          <a:cs typeface="宋体" panose="02010600030101010101" pitchFamily="2" charset="-122"/>
                        </a:rPr>
                        <a:t>1</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79646"/>
                    </a:solidFill>
                  </a:tcPr>
                </a:tc>
                <a:tc>
                  <a:txBody>
                    <a:bodyPr/>
                    <a:p>
                      <a:pPr indent="0" algn="ctr">
                        <a:buNone/>
                      </a:pPr>
                      <a:r>
                        <a:rPr lang="en-US" sz="1400" b="1">
                          <a:latin typeface="微软雅黑" panose="020B0503020204020204" charset="-122"/>
                          <a:ea typeface="微软雅黑" panose="020B0503020204020204" charset="-122"/>
                          <a:cs typeface="宋体" panose="02010600030101010101" pitchFamily="2" charset="-122"/>
                        </a:rPr>
                        <a:t>2</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79646"/>
                    </a:solidFill>
                  </a:tcPr>
                </a:tc>
                <a:tc>
                  <a:txBody>
                    <a:bodyPr/>
                    <a:p>
                      <a:pPr indent="0" algn="ctr">
                        <a:buNone/>
                      </a:pPr>
                      <a:r>
                        <a:rPr lang="en-US" sz="1400" b="1">
                          <a:latin typeface="微软雅黑" panose="020B0503020204020204" charset="-122"/>
                          <a:ea typeface="微软雅黑" panose="020B0503020204020204" charset="-122"/>
                          <a:cs typeface="宋体" panose="02010600030101010101" pitchFamily="2" charset="-122"/>
                        </a:rPr>
                        <a:t>3</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79646"/>
                    </a:solidFill>
                  </a:tcPr>
                </a:tc>
                <a:tc>
                  <a:txBody>
                    <a:bodyPr/>
                    <a:p>
                      <a:pPr indent="0" algn="ctr">
                        <a:buNone/>
                      </a:pPr>
                      <a:r>
                        <a:rPr lang="en-US" sz="1400" b="1">
                          <a:latin typeface="微软雅黑" panose="020B0503020204020204" charset="-122"/>
                          <a:ea typeface="微软雅黑" panose="020B0503020204020204" charset="-122"/>
                          <a:cs typeface="宋体" panose="02010600030101010101" pitchFamily="2" charset="-122"/>
                        </a:rPr>
                        <a:t>4</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79646"/>
                    </a:solidFill>
                  </a:tcPr>
                </a:tc>
                <a:tc>
                  <a:txBody>
                    <a:bodyPr/>
                    <a:p>
                      <a:pPr indent="0" algn="ctr">
                        <a:buNone/>
                      </a:pPr>
                      <a:r>
                        <a:rPr lang="en-US" sz="1400" b="1">
                          <a:latin typeface="微软雅黑" panose="020B0503020204020204" charset="-122"/>
                          <a:ea typeface="微软雅黑" panose="020B0503020204020204" charset="-122"/>
                          <a:cs typeface="宋体" panose="02010600030101010101" pitchFamily="2" charset="-122"/>
                        </a:rPr>
                        <a:t>5</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79646"/>
                    </a:solidFill>
                  </a:tcPr>
                </a:tc>
              </a:tr>
              <a:tr h="176530">
                <a:tc>
                  <a:txBody>
                    <a:bodyPr/>
                    <a:p>
                      <a:pPr indent="0" algn="ctr">
                        <a:buNone/>
                      </a:pPr>
                      <a:r>
                        <a:rPr lang="en-US" sz="1400" b="1">
                          <a:latin typeface="微软雅黑" panose="020B0503020204020204" charset="-122"/>
                          <a:ea typeface="微软雅黑" panose="020B0503020204020204" charset="-122"/>
                          <a:cs typeface="宋体" panose="02010600030101010101" pitchFamily="2" charset="-122"/>
                        </a:rPr>
                        <a:t>级别</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5F1"/>
                    </a:solidFill>
                  </a:tcPr>
                </a:tc>
                <a:tc>
                  <a:txBody>
                    <a:bodyPr/>
                    <a:p>
                      <a:pPr indent="0" algn="ctr">
                        <a:buNone/>
                      </a:pPr>
                      <a:r>
                        <a:rPr lang="en-US" sz="1400" b="1">
                          <a:latin typeface="微软雅黑" panose="020B0503020204020204" charset="-122"/>
                          <a:ea typeface="微软雅黑" panose="020B0503020204020204" charset="-122"/>
                          <a:cs typeface="宋体" panose="02010600030101010101" pitchFamily="2" charset="-122"/>
                        </a:rPr>
                        <a:t>极低</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5F1"/>
                    </a:solidFill>
                  </a:tcPr>
                </a:tc>
                <a:tc>
                  <a:txBody>
                    <a:bodyPr/>
                    <a:p>
                      <a:pPr indent="0" algn="ctr">
                        <a:buNone/>
                      </a:pPr>
                      <a:r>
                        <a:rPr lang="en-US" sz="1400" b="1">
                          <a:latin typeface="微软雅黑" panose="020B0503020204020204" charset="-122"/>
                          <a:ea typeface="微软雅黑" panose="020B0503020204020204" charset="-122"/>
                          <a:cs typeface="宋体" panose="02010600030101010101" pitchFamily="2" charset="-122"/>
                        </a:rPr>
                        <a:t>低</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5F1"/>
                    </a:solidFill>
                  </a:tcPr>
                </a:tc>
                <a:tc>
                  <a:txBody>
                    <a:bodyPr/>
                    <a:p>
                      <a:pPr indent="0" algn="ctr">
                        <a:buNone/>
                      </a:pPr>
                      <a:r>
                        <a:rPr lang="en-US" sz="1400" b="1">
                          <a:latin typeface="微软雅黑" panose="020B0503020204020204" charset="-122"/>
                          <a:ea typeface="微软雅黑" panose="020B0503020204020204" charset="-122"/>
                          <a:cs typeface="宋体" panose="02010600030101010101" pitchFamily="2" charset="-122"/>
                        </a:rPr>
                        <a:t>中等</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5F1"/>
                    </a:solidFill>
                  </a:tcPr>
                </a:tc>
                <a:tc>
                  <a:txBody>
                    <a:bodyPr/>
                    <a:p>
                      <a:pPr indent="0" algn="ctr">
                        <a:buNone/>
                      </a:pPr>
                      <a:r>
                        <a:rPr lang="en-US" sz="1400" b="1">
                          <a:latin typeface="微软雅黑" panose="020B0503020204020204" charset="-122"/>
                          <a:ea typeface="微软雅黑" panose="020B0503020204020204" charset="-122"/>
                          <a:cs typeface="宋体" panose="02010600030101010101" pitchFamily="2" charset="-122"/>
                        </a:rPr>
                        <a:t>高</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5F1"/>
                    </a:solidFill>
                  </a:tcPr>
                </a:tc>
                <a:tc>
                  <a:txBody>
                    <a:bodyPr/>
                    <a:p>
                      <a:pPr indent="0" algn="ctr">
                        <a:buNone/>
                      </a:pPr>
                      <a:r>
                        <a:rPr lang="en-US" sz="1400" b="1">
                          <a:latin typeface="微软雅黑" panose="020B0503020204020204" charset="-122"/>
                          <a:ea typeface="微软雅黑" panose="020B0503020204020204" charset="-122"/>
                          <a:cs typeface="宋体" panose="02010600030101010101" pitchFamily="2" charset="-122"/>
                        </a:rPr>
                        <a:t>极高</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5F1"/>
                    </a:solidFill>
                  </a:tcPr>
                </a:tc>
              </a:tr>
              <a:tr h="454660">
                <a:tc>
                  <a:txBody>
                    <a:bodyPr/>
                    <a:p>
                      <a:pPr indent="0" algn="ctr">
                        <a:buNone/>
                      </a:pPr>
                      <a:r>
                        <a:rPr lang="en-US" sz="1400" b="1">
                          <a:latin typeface="微软雅黑" panose="020B0503020204020204" charset="-122"/>
                          <a:ea typeface="微软雅黑" panose="020B0503020204020204" charset="-122"/>
                          <a:cs typeface="宋体" panose="02010600030101010101" pitchFamily="2" charset="-122"/>
                        </a:rPr>
                        <a:t>定性</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5F1"/>
                    </a:solidFill>
                  </a:tcPr>
                </a:tc>
                <a:tc>
                  <a:txBody>
                    <a:bodyPr/>
                    <a:p>
                      <a:pPr indent="0" algn="ctr">
                        <a:buNone/>
                      </a:pPr>
                      <a:r>
                        <a:rPr lang="en-US" sz="1400" b="0">
                          <a:latin typeface="微软雅黑" panose="020B0503020204020204" charset="-122"/>
                          <a:ea typeface="微软雅黑" panose="020B0503020204020204" charset="-122"/>
                          <a:cs typeface="宋体" panose="02010600030101010101" pitchFamily="2" charset="-122"/>
                        </a:rPr>
                        <a:t>一般情况下不会发生</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宋体" panose="02010600030101010101" pitchFamily="2" charset="-122"/>
                        </a:rPr>
                        <a:t>极少情况下才发生</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宋体" panose="02010600030101010101" pitchFamily="2" charset="-122"/>
                        </a:rPr>
                        <a:t>某些情况下发生</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宋体" panose="02010600030101010101" pitchFamily="2" charset="-122"/>
                        </a:rPr>
                        <a:t>较多情况下发生</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宋体" panose="02010600030101010101" pitchFamily="2" charset="-122"/>
                        </a:rPr>
                        <a:t>经常发生</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4025">
                <a:tc>
                  <a:txBody>
                    <a:bodyPr/>
                    <a:p>
                      <a:pPr indent="0" algn="ctr">
                        <a:buNone/>
                      </a:pPr>
                      <a:r>
                        <a:rPr lang="en-US" sz="1400" b="1">
                          <a:latin typeface="微软雅黑" panose="020B0503020204020204" charset="-122"/>
                          <a:ea typeface="微软雅黑" panose="020B0503020204020204" charset="-122"/>
                          <a:cs typeface="宋体" panose="02010600030101010101" pitchFamily="2" charset="-122"/>
                        </a:rPr>
                        <a:t>定量（一般事件）</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5F1"/>
                    </a:solidFill>
                  </a:tcPr>
                </a:tc>
                <a:tc>
                  <a:txBody>
                    <a:bodyPr/>
                    <a:p>
                      <a:pPr indent="0" algn="ctr">
                        <a:buNone/>
                      </a:pPr>
                      <a:r>
                        <a:rPr lang="en-US" sz="1400" b="0">
                          <a:latin typeface="微软雅黑" panose="020B0503020204020204" charset="-122"/>
                          <a:ea typeface="微软雅黑" panose="020B0503020204020204" charset="-122"/>
                          <a:cs typeface="微软雅黑" panose="020B0503020204020204" charset="-122"/>
                        </a:rPr>
                        <a:t>发生概率&lt;10%</a:t>
                      </a:r>
                      <a:endParaRPr lang="en-US" altLang="en-US" sz="14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微软雅黑" panose="020B0503020204020204" charset="-122"/>
                        </a:rPr>
                        <a:t>10%≤发生概率&lt;30%</a:t>
                      </a:r>
                      <a:endParaRPr lang="en-US" altLang="en-US" sz="14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微软雅黑" panose="020B0503020204020204" charset="-122"/>
                        </a:rPr>
                        <a:t>30%≤发生概率&lt;70%</a:t>
                      </a:r>
                      <a:endParaRPr lang="en-US" altLang="en-US" sz="14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微软雅黑" panose="020B0503020204020204" charset="-122"/>
                        </a:rPr>
                        <a:t>70%≤发生概率&lt;90%</a:t>
                      </a:r>
                      <a:endParaRPr lang="en-US" altLang="en-US" sz="14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微软雅黑" panose="020B0503020204020204" charset="-122"/>
                        </a:rPr>
                        <a:t>发生概率≥90%</a:t>
                      </a:r>
                      <a:endParaRPr lang="en-US" altLang="en-US" sz="14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05790">
                <a:tc>
                  <a:txBody>
                    <a:bodyPr/>
                    <a:p>
                      <a:pPr indent="0" algn="ctr">
                        <a:buNone/>
                      </a:pPr>
                      <a:r>
                        <a:rPr lang="en-US" sz="1400" b="1">
                          <a:latin typeface="微软雅黑" panose="020B0503020204020204" charset="-122"/>
                          <a:ea typeface="微软雅黑" panose="020B0503020204020204" charset="-122"/>
                          <a:cs typeface="宋体" panose="02010600030101010101" pitchFamily="2" charset="-122"/>
                        </a:rPr>
                        <a:t>定量（大型事件）</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5F1"/>
                    </a:solidFill>
                  </a:tcPr>
                </a:tc>
                <a:tc>
                  <a:txBody>
                    <a:bodyPr/>
                    <a:p>
                      <a:pPr indent="0" algn="ctr">
                        <a:buNone/>
                      </a:pPr>
                      <a:r>
                        <a:rPr lang="en-US" sz="1400" b="0">
                          <a:latin typeface="微软雅黑" panose="020B0503020204020204" charset="-122"/>
                          <a:ea typeface="微软雅黑" panose="020B0503020204020204" charset="-122"/>
                          <a:cs typeface="微软雅黑" panose="020B0503020204020204" charset="-122"/>
                        </a:rPr>
                        <a:t>&lt;1次/10年</a:t>
                      </a:r>
                      <a:endParaRPr lang="en-US" altLang="en-US" sz="14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微软雅黑" panose="020B0503020204020204" charset="-122"/>
                        </a:rPr>
                        <a:t>1次/10年≤发生概率&lt;1次/5年</a:t>
                      </a:r>
                      <a:endParaRPr lang="en-US" altLang="en-US" sz="14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微软雅黑" panose="020B0503020204020204" charset="-122"/>
                        </a:rPr>
                        <a:t>1次/5年≤发生概率&lt;1次/2年</a:t>
                      </a:r>
                      <a:endParaRPr lang="en-US" altLang="en-US" sz="14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微软雅黑" panose="020B0503020204020204" charset="-122"/>
                        </a:rPr>
                        <a:t>1次/2年≤发生概率&lt;1次/1年</a:t>
                      </a:r>
                      <a:endParaRPr lang="en-US" altLang="en-US" sz="14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微软雅黑" panose="020B0503020204020204" charset="-122"/>
                        </a:rPr>
                        <a:t>发生概率≥1次/1年</a:t>
                      </a:r>
                      <a:endParaRPr lang="en-US" altLang="en-US" sz="14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8" name="文本框 7"/>
          <p:cNvSpPr txBox="1"/>
          <p:nvPr/>
        </p:nvSpPr>
        <p:spPr>
          <a:xfrm>
            <a:off x="704215" y="4418330"/>
            <a:ext cx="10483850" cy="472440"/>
          </a:xfrm>
          <a:prstGeom prst="rect">
            <a:avLst/>
          </a:prstGeom>
          <a:noFill/>
          <a:ln w="9525">
            <a:noFill/>
          </a:ln>
        </p:spPr>
        <p:txBody>
          <a:bodyPr wrap="square">
            <a:noAutofit/>
          </a:bodyPr>
          <a:p>
            <a:pPr indent="0"/>
            <a:r>
              <a:rPr lang="zh-CN" b="1">
                <a:latin typeface="微软雅黑" panose="020B0503020204020204" charset="-122"/>
                <a:ea typeface="微软雅黑" panose="020B0503020204020204" charset="-122"/>
              </a:rPr>
              <a:t>表：影响程度系数表</a:t>
            </a:r>
            <a:endParaRPr lang="zh-CN" altLang="en-US" b="1">
              <a:latin typeface="微软雅黑" panose="020B0503020204020204" charset="-122"/>
              <a:ea typeface="微软雅黑" panose="020B0503020204020204" charset="-122"/>
            </a:endParaRPr>
          </a:p>
        </p:txBody>
      </p:sp>
      <p:graphicFrame>
        <p:nvGraphicFramePr>
          <p:cNvPr id="9" name="表格 8"/>
          <p:cNvGraphicFramePr/>
          <p:nvPr/>
        </p:nvGraphicFramePr>
        <p:xfrm>
          <a:off x="704215" y="4771390"/>
          <a:ext cx="10873105" cy="1715770"/>
        </p:xfrm>
        <a:graphic>
          <a:graphicData uri="http://schemas.openxmlformats.org/drawingml/2006/table">
            <a:tbl>
              <a:tblPr/>
              <a:tblGrid>
                <a:gridCol w="1903095"/>
                <a:gridCol w="1793240"/>
                <a:gridCol w="1795145"/>
                <a:gridCol w="1792605"/>
                <a:gridCol w="1794510"/>
                <a:gridCol w="1794510"/>
              </a:tblGrid>
              <a:tr h="176530">
                <a:tc>
                  <a:txBody>
                    <a:bodyPr/>
                    <a:p>
                      <a:pPr indent="0" algn="ctr">
                        <a:buNone/>
                      </a:pPr>
                      <a:r>
                        <a:rPr lang="en-US" sz="1400" b="1">
                          <a:latin typeface="微软雅黑" panose="020B0503020204020204" charset="-122"/>
                          <a:ea typeface="微软雅黑" panose="020B0503020204020204" charset="-122"/>
                          <a:cs typeface="宋体" panose="02010600030101010101" pitchFamily="2" charset="-122"/>
                        </a:rPr>
                        <a:t>系数</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79646"/>
                    </a:solidFill>
                  </a:tcPr>
                </a:tc>
                <a:tc>
                  <a:txBody>
                    <a:bodyPr/>
                    <a:p>
                      <a:pPr indent="0" algn="ctr">
                        <a:buNone/>
                      </a:pPr>
                      <a:r>
                        <a:rPr lang="en-US" sz="1400" b="1">
                          <a:latin typeface="微软雅黑" panose="020B0503020204020204" charset="-122"/>
                          <a:ea typeface="微软雅黑" panose="020B0503020204020204" charset="-122"/>
                          <a:cs typeface="宋体" panose="02010600030101010101" pitchFamily="2" charset="-122"/>
                        </a:rPr>
                        <a:t>1</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79646"/>
                    </a:solidFill>
                  </a:tcPr>
                </a:tc>
                <a:tc>
                  <a:txBody>
                    <a:bodyPr/>
                    <a:p>
                      <a:pPr indent="0" algn="ctr">
                        <a:buNone/>
                      </a:pPr>
                      <a:r>
                        <a:rPr lang="en-US" sz="1400" b="1">
                          <a:latin typeface="微软雅黑" panose="020B0503020204020204" charset="-122"/>
                          <a:ea typeface="微软雅黑" panose="020B0503020204020204" charset="-122"/>
                          <a:cs typeface="宋体" panose="02010600030101010101" pitchFamily="2" charset="-122"/>
                        </a:rPr>
                        <a:t>2</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79646"/>
                    </a:solidFill>
                  </a:tcPr>
                </a:tc>
                <a:tc>
                  <a:txBody>
                    <a:bodyPr/>
                    <a:p>
                      <a:pPr indent="0" algn="ctr">
                        <a:buNone/>
                      </a:pPr>
                      <a:r>
                        <a:rPr lang="en-US" sz="1400" b="1">
                          <a:latin typeface="微软雅黑" panose="020B0503020204020204" charset="-122"/>
                          <a:ea typeface="微软雅黑" panose="020B0503020204020204" charset="-122"/>
                          <a:cs typeface="宋体" panose="02010600030101010101" pitchFamily="2" charset="-122"/>
                        </a:rPr>
                        <a:t>3</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79646"/>
                    </a:solidFill>
                  </a:tcPr>
                </a:tc>
                <a:tc>
                  <a:txBody>
                    <a:bodyPr/>
                    <a:p>
                      <a:pPr indent="0" algn="ctr">
                        <a:buNone/>
                      </a:pPr>
                      <a:r>
                        <a:rPr lang="en-US" sz="1400" b="1">
                          <a:latin typeface="微软雅黑" panose="020B0503020204020204" charset="-122"/>
                          <a:ea typeface="微软雅黑" panose="020B0503020204020204" charset="-122"/>
                          <a:cs typeface="宋体" panose="02010600030101010101" pitchFamily="2" charset="-122"/>
                        </a:rPr>
                        <a:t>4</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79646"/>
                    </a:solidFill>
                  </a:tcPr>
                </a:tc>
                <a:tc>
                  <a:txBody>
                    <a:bodyPr/>
                    <a:p>
                      <a:pPr indent="0" algn="ctr">
                        <a:buNone/>
                      </a:pPr>
                      <a:r>
                        <a:rPr lang="en-US" sz="1400" b="1">
                          <a:latin typeface="微软雅黑" panose="020B0503020204020204" charset="-122"/>
                          <a:ea typeface="微软雅黑" panose="020B0503020204020204" charset="-122"/>
                          <a:cs typeface="宋体" panose="02010600030101010101" pitchFamily="2" charset="-122"/>
                        </a:rPr>
                        <a:t>5</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79646"/>
                    </a:solidFill>
                  </a:tcPr>
                </a:tc>
              </a:tr>
              <a:tr h="176530">
                <a:tc>
                  <a:txBody>
                    <a:bodyPr/>
                    <a:p>
                      <a:pPr indent="0" algn="ctr">
                        <a:buNone/>
                      </a:pPr>
                      <a:r>
                        <a:rPr lang="en-US" sz="1400" b="1">
                          <a:latin typeface="微软雅黑" panose="020B0503020204020204" charset="-122"/>
                          <a:ea typeface="微软雅黑" panose="020B0503020204020204" charset="-122"/>
                          <a:cs typeface="宋体" panose="02010600030101010101" pitchFamily="2" charset="-122"/>
                        </a:rPr>
                        <a:t>级别</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5F1"/>
                    </a:solidFill>
                  </a:tcPr>
                </a:tc>
                <a:tc>
                  <a:txBody>
                    <a:bodyPr/>
                    <a:p>
                      <a:pPr indent="0" algn="ctr">
                        <a:buNone/>
                      </a:pPr>
                      <a:r>
                        <a:rPr lang="en-US" sz="1400" b="1">
                          <a:latin typeface="微软雅黑" panose="020B0503020204020204" charset="-122"/>
                          <a:ea typeface="微软雅黑" panose="020B0503020204020204" charset="-122"/>
                          <a:cs typeface="宋体" panose="02010600030101010101" pitchFamily="2" charset="-122"/>
                        </a:rPr>
                        <a:t>极低</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5F1"/>
                    </a:solidFill>
                  </a:tcPr>
                </a:tc>
                <a:tc>
                  <a:txBody>
                    <a:bodyPr/>
                    <a:p>
                      <a:pPr indent="0" algn="ctr">
                        <a:buNone/>
                      </a:pPr>
                      <a:r>
                        <a:rPr lang="en-US" sz="1400" b="1">
                          <a:latin typeface="微软雅黑" panose="020B0503020204020204" charset="-122"/>
                          <a:ea typeface="微软雅黑" panose="020B0503020204020204" charset="-122"/>
                          <a:cs typeface="宋体" panose="02010600030101010101" pitchFamily="2" charset="-122"/>
                        </a:rPr>
                        <a:t>低</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5F1"/>
                    </a:solidFill>
                  </a:tcPr>
                </a:tc>
                <a:tc>
                  <a:txBody>
                    <a:bodyPr/>
                    <a:p>
                      <a:pPr indent="0" algn="ctr">
                        <a:buNone/>
                      </a:pPr>
                      <a:r>
                        <a:rPr lang="en-US" sz="1400" b="1">
                          <a:latin typeface="微软雅黑" panose="020B0503020204020204" charset="-122"/>
                          <a:ea typeface="微软雅黑" panose="020B0503020204020204" charset="-122"/>
                          <a:cs typeface="宋体" panose="02010600030101010101" pitchFamily="2" charset="-122"/>
                        </a:rPr>
                        <a:t>中等</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5F1"/>
                    </a:solidFill>
                  </a:tcPr>
                </a:tc>
                <a:tc>
                  <a:txBody>
                    <a:bodyPr/>
                    <a:p>
                      <a:pPr indent="0" algn="ctr">
                        <a:buNone/>
                      </a:pPr>
                      <a:r>
                        <a:rPr lang="en-US" sz="1400" b="1">
                          <a:latin typeface="微软雅黑" panose="020B0503020204020204" charset="-122"/>
                          <a:ea typeface="微软雅黑" panose="020B0503020204020204" charset="-122"/>
                          <a:cs typeface="宋体" panose="02010600030101010101" pitchFamily="2" charset="-122"/>
                        </a:rPr>
                        <a:t>高</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5F1"/>
                    </a:solidFill>
                  </a:tcPr>
                </a:tc>
                <a:tc>
                  <a:txBody>
                    <a:bodyPr/>
                    <a:p>
                      <a:pPr indent="0" algn="ctr">
                        <a:buNone/>
                      </a:pPr>
                      <a:r>
                        <a:rPr lang="en-US" sz="1400" b="1">
                          <a:latin typeface="微软雅黑" panose="020B0503020204020204" charset="-122"/>
                          <a:ea typeface="微软雅黑" panose="020B0503020204020204" charset="-122"/>
                          <a:cs typeface="宋体" panose="02010600030101010101" pitchFamily="2" charset="-122"/>
                        </a:rPr>
                        <a:t>极高</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5F1"/>
                    </a:solidFill>
                  </a:tcPr>
                </a:tc>
              </a:tr>
              <a:tr h="454660">
                <a:tc>
                  <a:txBody>
                    <a:bodyPr/>
                    <a:p>
                      <a:pPr indent="0" algn="ctr">
                        <a:buNone/>
                      </a:pPr>
                      <a:r>
                        <a:rPr lang="en-US" sz="1400" b="1">
                          <a:latin typeface="微软雅黑" panose="020B0503020204020204" charset="-122"/>
                          <a:ea typeface="微软雅黑" panose="020B0503020204020204" charset="-122"/>
                          <a:cs typeface="宋体" panose="02010600030101010101" pitchFamily="2" charset="-122"/>
                        </a:rPr>
                        <a:t>定性（财产损失）</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5F1"/>
                    </a:solidFill>
                  </a:tcPr>
                </a:tc>
                <a:tc>
                  <a:txBody>
                    <a:bodyPr/>
                    <a:p>
                      <a:pPr indent="0" algn="ctr">
                        <a:buNone/>
                      </a:pPr>
                      <a:r>
                        <a:rPr lang="en-US" sz="1400" b="0">
                          <a:latin typeface="微软雅黑" panose="020B0503020204020204" charset="-122"/>
                          <a:ea typeface="微软雅黑" panose="020B0503020204020204" charset="-122"/>
                          <a:cs typeface="宋体" panose="02010600030101010101" pitchFamily="2" charset="-122"/>
                        </a:rPr>
                        <a:t>轻微的财产损失</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宋体" panose="02010600030101010101" pitchFamily="2" charset="-122"/>
                        </a:rPr>
                        <a:t>较低的财产损失</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宋体" panose="02010600030101010101" pitchFamily="2" charset="-122"/>
                        </a:rPr>
                        <a:t>中等的财产损失</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宋体" panose="02010600030101010101" pitchFamily="2" charset="-122"/>
                        </a:rPr>
                        <a:t>重大的财产损失</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宋体" panose="02010600030101010101" pitchFamily="2" charset="-122"/>
                        </a:rPr>
                        <a:t>极大的财产损失</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4025">
                <a:tc>
                  <a:txBody>
                    <a:bodyPr/>
                    <a:p>
                      <a:pPr indent="0" algn="ctr">
                        <a:buNone/>
                      </a:pPr>
                      <a:r>
                        <a:rPr lang="en-US" sz="1400" b="1">
                          <a:latin typeface="微软雅黑" panose="020B0503020204020204" charset="-122"/>
                          <a:ea typeface="微软雅黑" panose="020B0503020204020204" charset="-122"/>
                          <a:cs typeface="宋体" panose="02010600030101010101" pitchFamily="2" charset="-122"/>
                        </a:rPr>
                        <a:t>定性（违规）</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5F1"/>
                    </a:solidFill>
                  </a:tcPr>
                </a:tc>
                <a:tc>
                  <a:txBody>
                    <a:bodyPr/>
                    <a:p>
                      <a:pPr indent="0" algn="ctr">
                        <a:buNone/>
                      </a:pPr>
                      <a:r>
                        <a:rPr lang="en-US" sz="1400" b="0">
                          <a:latin typeface="微软雅黑" panose="020B0503020204020204" charset="-122"/>
                          <a:ea typeface="微软雅黑" panose="020B0503020204020204" charset="-122"/>
                          <a:cs typeface="宋体" panose="02010600030101010101" pitchFamily="2" charset="-122"/>
                        </a:rPr>
                        <a:t>/</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宋体" panose="02010600030101010101" pitchFamily="2" charset="-122"/>
                        </a:rPr>
                        <a:t>/</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宋体" panose="02010600030101010101" pitchFamily="2" charset="-122"/>
                        </a:rPr>
                        <a:t>/</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宋体" panose="02010600030101010101" pitchFamily="2" charset="-122"/>
                        </a:rPr>
                        <a:t>/</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宋体" panose="02010600030101010101" pitchFamily="2" charset="-122"/>
                        </a:rPr>
                        <a:t>违反现行的法律法规政策或规范性文件</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4025">
                <a:tc>
                  <a:txBody>
                    <a:bodyPr/>
                    <a:p>
                      <a:pPr indent="0" algn="ctr">
                        <a:buNone/>
                      </a:pPr>
                      <a:r>
                        <a:rPr lang="en-US" sz="1400" b="1">
                          <a:latin typeface="微软雅黑" panose="020B0503020204020204" charset="-122"/>
                          <a:ea typeface="微软雅黑" panose="020B0503020204020204" charset="-122"/>
                          <a:cs typeface="宋体" panose="02010600030101010101" pitchFamily="2" charset="-122"/>
                        </a:rPr>
                        <a:t>定量（经济层面）</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5F1"/>
                    </a:solidFill>
                  </a:tcPr>
                </a:tc>
                <a:tc>
                  <a:txBody>
                    <a:bodyPr/>
                    <a:p>
                      <a:pPr indent="0" algn="ctr">
                        <a:buNone/>
                      </a:pPr>
                      <a:r>
                        <a:rPr lang="en-US" sz="1400" b="0">
                          <a:latin typeface="微软雅黑" panose="020B0503020204020204" charset="-122"/>
                          <a:ea typeface="微软雅黑" panose="020B0503020204020204" charset="-122"/>
                          <a:cs typeface="微软雅黑" panose="020B0503020204020204" charset="-122"/>
                        </a:rPr>
                        <a:t>经济损失&lt;</a:t>
                      </a:r>
                      <a:r>
                        <a:rPr lang="en-US" sz="1400" b="0">
                          <a:latin typeface="微软雅黑" panose="020B0503020204020204" charset="-122"/>
                          <a:ea typeface="微软雅黑" panose="020B0503020204020204" charset="-122"/>
                          <a:cs typeface="微软雅黑" panose="020B0503020204020204" charset="-122"/>
                        </a:rPr>
                        <a:t>500元</a:t>
                      </a:r>
                      <a:endParaRPr lang="en-US" altLang="en-US" sz="14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微软雅黑" panose="020B0503020204020204" charset="-122"/>
                        </a:rPr>
                        <a:t>500元≤经济损失&lt;</a:t>
                      </a:r>
                      <a:r>
                        <a:rPr lang="en-US" sz="1400" b="0">
                          <a:latin typeface="微软雅黑" panose="020B0503020204020204" charset="-122"/>
                          <a:ea typeface="微软雅黑" panose="020B0503020204020204" charset="-122"/>
                          <a:cs typeface="微软雅黑" panose="020B0503020204020204" charset="-122"/>
                        </a:rPr>
                        <a:t>1000元</a:t>
                      </a:r>
                      <a:endParaRPr lang="en-US" altLang="en-US" sz="14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微软雅黑" panose="020B0503020204020204" charset="-122"/>
                        </a:rPr>
                        <a:t>1000元≤经济损失&lt;</a:t>
                      </a:r>
                      <a:r>
                        <a:rPr lang="en-US" sz="1400" b="0">
                          <a:latin typeface="微软雅黑" panose="020B0503020204020204" charset="-122"/>
                          <a:ea typeface="微软雅黑" panose="020B0503020204020204" charset="-122"/>
                          <a:cs typeface="微软雅黑" panose="020B0503020204020204" charset="-122"/>
                        </a:rPr>
                        <a:t>1万元</a:t>
                      </a:r>
                      <a:endParaRPr lang="en-US" altLang="en-US" sz="14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微软雅黑" panose="020B0503020204020204" charset="-122"/>
                        </a:rPr>
                        <a:t>1万元≤经济损失&lt;</a:t>
                      </a:r>
                      <a:r>
                        <a:rPr lang="en-US" sz="1400" b="0">
                          <a:latin typeface="微软雅黑" panose="020B0503020204020204" charset="-122"/>
                          <a:ea typeface="微软雅黑" panose="020B0503020204020204" charset="-122"/>
                          <a:cs typeface="微软雅黑" panose="020B0503020204020204" charset="-122"/>
                        </a:rPr>
                        <a:t>10万元</a:t>
                      </a:r>
                      <a:endParaRPr lang="en-US" altLang="en-US" sz="14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微软雅黑" panose="020B0503020204020204" charset="-122"/>
                        </a:rPr>
                        <a:t>经济损失≥</a:t>
                      </a:r>
                      <a:r>
                        <a:rPr lang="en-US" sz="1400" b="0">
                          <a:latin typeface="微软雅黑" panose="020B0503020204020204" charset="-122"/>
                          <a:ea typeface="微软雅黑" panose="020B0503020204020204" charset="-122"/>
                          <a:cs typeface="微软雅黑" panose="020B0503020204020204" charset="-122"/>
                        </a:rPr>
                        <a:t>10万元</a:t>
                      </a:r>
                      <a:endParaRPr lang="en-US" altLang="en-US" sz="14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solidFill>
                  <a:srgbClr val="FF0000"/>
                </a:solidFill>
              </a:rPr>
              <a:t>错误做法</a:t>
            </a:r>
            <a:r>
              <a:rPr lang="en-US" altLang="zh-CN">
                <a:solidFill>
                  <a:srgbClr val="FF0000"/>
                </a:solidFill>
              </a:rPr>
              <a:t>——</a:t>
            </a:r>
            <a:r>
              <a:rPr lang="zh-CN" altLang="en-US">
                <a:solidFill>
                  <a:srgbClr val="FF0000"/>
                </a:solidFill>
              </a:rPr>
              <a:t>既不是风险评估，也不是完整的内控评价</a:t>
            </a:r>
            <a:endParaRPr lang="zh-CN" altLang="en-US">
              <a:solidFill>
                <a:srgbClr val="FF0000"/>
              </a:solidFill>
            </a:endParaRPr>
          </a:p>
        </p:txBody>
      </p:sp>
      <p:sp>
        <p:nvSpPr>
          <p:cNvPr id="3" name="内容占位符 2"/>
          <p:cNvSpPr>
            <a:spLocks noGrp="1"/>
          </p:cNvSpPr>
          <p:nvPr>
            <p:ph idx="1"/>
          </p:nvPr>
        </p:nvSpPr>
        <p:spPr>
          <a:xfrm>
            <a:off x="11000105" y="1490345"/>
            <a:ext cx="833755" cy="4759325"/>
          </a:xfrm>
        </p:spPr>
        <p:txBody>
          <a:bodyPr/>
          <a:p>
            <a:pPr marL="0" indent="0">
              <a:buNone/>
            </a:pPr>
            <a:r>
              <a:rPr lang="zh-CN" altLang="en-US" b="1"/>
              <a:t>简单比对内部制度与外部制度的区别</a:t>
            </a:r>
            <a:endParaRPr lang="zh-CN" altLang="en-US" b="1"/>
          </a:p>
        </p:txBody>
      </p:sp>
      <p:pic>
        <p:nvPicPr>
          <p:cNvPr id="9" name="图片 8"/>
          <p:cNvPicPr>
            <a:picLocks noChangeAspect="1"/>
          </p:cNvPicPr>
          <p:nvPr/>
        </p:nvPicPr>
        <p:blipFill>
          <a:blip r:embed="rId1"/>
          <a:srcRect t="6791"/>
          <a:stretch>
            <a:fillRect/>
          </a:stretch>
        </p:blipFill>
        <p:spPr>
          <a:xfrm>
            <a:off x="608330" y="1417955"/>
            <a:ext cx="10300970" cy="51371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19" name=""/>
        <p:cNvGrpSpPr/>
        <p:nvPr/>
      </p:nvGrpSpPr>
      <p:grpSpPr/>
      <p:pic>
        <p:nvPicPr>
          <p:cNvPr id="2097160" name="内容占位符 3"/>
          <p:cNvPicPr>
            <a:picLocks noChangeAspect="1"/>
          </p:cNvPicPr>
          <p:nvPr>
            <p:ph idx="1"/>
          </p:nvPr>
        </p:nvPicPr>
        <p:blipFill>
          <a:blip r:embed="rId1"/>
          <a:srcRect t="969" r="20429" b="5008"/>
          <a:stretch>
            <a:fillRect/>
          </a:stretch>
        </p:blipFill>
        <p:spPr>
          <a:xfrm>
            <a:off x="608330" y="729615"/>
            <a:ext cx="4645025" cy="5913120"/>
          </a:xfrm>
          <a:prstGeom prst="rect">
            <a:avLst/>
          </a:prstGeom>
          <a:ln>
            <a:solidFill>
              <a:schemeClr val="tx1"/>
            </a:solidFill>
          </a:ln>
        </p:spPr>
      </p:pic>
      <p:sp>
        <p:nvSpPr>
          <p:cNvPr id="1048611" name="灯片编号占位符 4"/>
          <p:cNvSpPr>
            <a:spLocks noGrp="1"/>
          </p:cNvSpPr>
          <p:nvPr>
            <p:ph type="sldNum" sz="quarter" idx="12"/>
          </p:nvPr>
        </p:nvSpPr>
        <p:spPr/>
        <p:txBody>
          <a:bodyPr/>
          <a:p>
            <a:fld id="{49AE70B2-8BF9-45C0-BB95-33D1B9D3A854}" type="slidenum">
              <a:rPr lang="zh-CN" altLang="en-US" smtClean="0"/>
            </a:fld>
            <a:endParaRPr lang="zh-CN" altLang="en-US"/>
          </a:p>
        </p:txBody>
      </p:sp>
      <p:sp>
        <p:nvSpPr>
          <p:cNvPr id="1048612" name="文本框 1"/>
          <p:cNvSpPr txBox="1"/>
          <p:nvPr/>
        </p:nvSpPr>
        <p:spPr>
          <a:xfrm>
            <a:off x="6430010" y="729615"/>
            <a:ext cx="5245100" cy="5212080"/>
          </a:xfrm>
          <a:prstGeom prst="rect">
            <a:avLst/>
          </a:prstGeom>
          <a:noFill/>
          <a:ln>
            <a:solidFill>
              <a:schemeClr val="tx1"/>
            </a:solidFill>
          </a:ln>
        </p:spPr>
        <p:txBody>
          <a:bodyPr wrap="square" rtlCol="0" anchor="t">
            <a:spAutoFit/>
          </a:bodyPr>
          <a:p>
            <a:pPr algn="ctr">
              <a:lnSpc>
                <a:spcPct val="150000"/>
              </a:lnSpc>
            </a:pPr>
            <a:r>
              <a:rPr lang="zh-CN" altLang="en-US">
                <a:latin typeface="华文中宋" panose="02010600040101010101" charset="-122"/>
                <a:ea typeface="华文中宋" panose="02010600040101010101" charset="-122"/>
                <a:cs typeface="华文中宋" panose="02010600040101010101" charset="-122"/>
              </a:rPr>
              <a:t>经济活动风险评估报告</a:t>
            </a:r>
            <a:endParaRPr lang="zh-CN" altLang="en-US">
              <a:latin typeface="华文中宋" panose="02010600040101010101" charset="-122"/>
              <a:ea typeface="华文中宋" panose="02010600040101010101" charset="-122"/>
              <a:cs typeface="华文中宋" panose="02010600040101010101" charset="-122"/>
            </a:endParaRPr>
          </a:p>
          <a:p>
            <a:pPr algn="ctr">
              <a:lnSpc>
                <a:spcPct val="150000"/>
              </a:lnSpc>
            </a:pPr>
            <a:r>
              <a:rPr lang="zh-CN" altLang="en-US">
                <a:latin typeface="华文中宋" panose="02010600040101010101" charset="-122"/>
                <a:ea typeface="华文中宋" panose="02010600040101010101" charset="-122"/>
                <a:cs typeface="华文中宋" panose="02010600040101010101" charset="-122"/>
              </a:rPr>
              <a:t>（20  年度）</a:t>
            </a:r>
            <a:endParaRPr lang="zh-CN" altLang="en-US">
              <a:latin typeface="华文中宋" panose="02010600040101010101" charset="-122"/>
              <a:ea typeface="华文中宋" panose="02010600040101010101" charset="-122"/>
              <a:cs typeface="华文中宋" panose="02010600040101010101" charset="-122"/>
            </a:endParaRPr>
          </a:p>
          <a:p>
            <a:endParaRPr lang="zh-CN" altLang="en-US">
              <a:latin typeface="华文中宋" panose="02010600040101010101" charset="-122"/>
              <a:ea typeface="华文中宋" panose="02010600040101010101" charset="-122"/>
              <a:cs typeface="华文中宋" panose="02010600040101010101" charset="-122"/>
            </a:endParaRPr>
          </a:p>
          <a:p>
            <a:pPr>
              <a:lnSpc>
                <a:spcPct val="150000"/>
              </a:lnSpc>
            </a:pPr>
            <a:r>
              <a:rPr lang="zh-CN" altLang="en-US">
                <a:latin typeface="华文中宋" panose="02010600040101010101" charset="-122"/>
                <a:ea typeface="华文中宋" panose="02010600040101010101" charset="-122"/>
                <a:cs typeface="华文中宋" panose="02010600040101010101" charset="-122"/>
              </a:rPr>
              <a:t>一、单位的基本情况</a:t>
            </a:r>
            <a:endParaRPr lang="zh-CN" altLang="en-US">
              <a:latin typeface="华文中宋" panose="02010600040101010101" charset="-122"/>
              <a:ea typeface="华文中宋" panose="02010600040101010101" charset="-122"/>
              <a:cs typeface="华文中宋" panose="02010600040101010101" charset="-122"/>
            </a:endParaRPr>
          </a:p>
          <a:p>
            <a:pPr>
              <a:lnSpc>
                <a:spcPct val="150000"/>
              </a:lnSpc>
            </a:pPr>
            <a:r>
              <a:rPr lang="zh-CN" altLang="en-US">
                <a:latin typeface="华文中宋" panose="02010600040101010101" charset="-122"/>
                <a:ea typeface="华文中宋" panose="02010600040101010101" charset="-122"/>
                <a:cs typeface="华文中宋" panose="02010600040101010101" charset="-122"/>
              </a:rPr>
              <a:t>二、风险评估活动组织情况</a:t>
            </a:r>
            <a:endParaRPr lang="zh-CN" altLang="en-US">
              <a:latin typeface="华文中宋" panose="02010600040101010101" charset="-122"/>
              <a:ea typeface="华文中宋" panose="02010600040101010101" charset="-122"/>
              <a:cs typeface="华文中宋" panose="02010600040101010101" charset="-122"/>
            </a:endParaRPr>
          </a:p>
          <a:p>
            <a:pPr>
              <a:lnSpc>
                <a:spcPct val="150000"/>
              </a:lnSpc>
            </a:pPr>
            <a:r>
              <a:rPr lang="zh-CN" altLang="en-US">
                <a:latin typeface="华文中宋" panose="02010600040101010101" charset="-122"/>
                <a:ea typeface="华文中宋" panose="02010600040101010101" charset="-122"/>
                <a:cs typeface="华文中宋" panose="02010600040101010101" charset="-122"/>
              </a:rPr>
              <a:t>三、发现的风险因素</a:t>
            </a:r>
            <a:endParaRPr lang="zh-CN" altLang="en-US">
              <a:latin typeface="华文中宋" panose="02010600040101010101" charset="-122"/>
              <a:ea typeface="华文中宋" panose="02010600040101010101" charset="-122"/>
              <a:cs typeface="华文中宋" panose="02010600040101010101" charset="-122"/>
            </a:endParaRPr>
          </a:p>
          <a:p>
            <a:pPr>
              <a:lnSpc>
                <a:spcPct val="150000"/>
              </a:lnSpc>
            </a:pPr>
            <a:r>
              <a:rPr lang="zh-CN" altLang="en-US">
                <a:latin typeface="华文中宋" panose="02010600040101010101" charset="-122"/>
                <a:ea typeface="华文中宋" panose="02010600040101010101" charset="-122"/>
                <a:cs typeface="华文中宋" panose="02010600040101010101" charset="-122"/>
              </a:rPr>
              <a:t>四、风险分析</a:t>
            </a:r>
            <a:endParaRPr lang="zh-CN" altLang="en-US">
              <a:latin typeface="华文中宋" panose="02010600040101010101" charset="-122"/>
              <a:ea typeface="华文中宋" panose="02010600040101010101" charset="-122"/>
              <a:cs typeface="华文中宋" panose="02010600040101010101" charset="-122"/>
            </a:endParaRPr>
          </a:p>
          <a:p>
            <a:pPr>
              <a:lnSpc>
                <a:spcPct val="150000"/>
              </a:lnSpc>
            </a:pPr>
            <a:r>
              <a:rPr lang="zh-CN" altLang="en-US">
                <a:latin typeface="华文中宋" panose="02010600040101010101" charset="-122"/>
                <a:ea typeface="华文中宋" panose="02010600040101010101" charset="-122"/>
                <a:cs typeface="华文中宋" panose="02010600040101010101" charset="-122"/>
              </a:rPr>
              <a:t>五、风险应对的建议</a:t>
            </a:r>
            <a:endParaRPr lang="zh-CN" altLang="en-US">
              <a:latin typeface="华文中宋" panose="02010600040101010101" charset="-122"/>
              <a:ea typeface="华文中宋" panose="02010600040101010101" charset="-122"/>
              <a:cs typeface="华文中宋" panose="02010600040101010101" charset="-122"/>
            </a:endParaRPr>
          </a:p>
          <a:p>
            <a:pPr>
              <a:lnSpc>
                <a:spcPct val="150000"/>
              </a:lnSpc>
            </a:pPr>
            <a:endParaRPr lang="zh-CN" altLang="en-US">
              <a:latin typeface="华文中宋" panose="02010600040101010101" charset="-122"/>
              <a:ea typeface="华文中宋" panose="02010600040101010101" charset="-122"/>
              <a:cs typeface="华文中宋" panose="02010600040101010101" charset="-122"/>
            </a:endParaRPr>
          </a:p>
          <a:p>
            <a:pPr algn="r">
              <a:lnSpc>
                <a:spcPct val="150000"/>
              </a:lnSpc>
            </a:pPr>
            <a:r>
              <a:rPr lang="zh-CN" altLang="en-US">
                <a:latin typeface="华文中宋" panose="02010600040101010101" charset="-122"/>
                <a:ea typeface="华文中宋" panose="02010600040101010101" charset="-122"/>
                <a:cs typeface="华文中宋" panose="02010600040101010101" charset="-122"/>
              </a:rPr>
              <a:t>风险评估工作小组</a:t>
            </a:r>
            <a:endParaRPr lang="zh-CN" altLang="en-US">
              <a:latin typeface="华文中宋" panose="02010600040101010101" charset="-122"/>
              <a:ea typeface="华文中宋" panose="02010600040101010101" charset="-122"/>
              <a:cs typeface="华文中宋" panose="02010600040101010101" charset="-122"/>
            </a:endParaRPr>
          </a:p>
          <a:p>
            <a:pPr algn="r">
              <a:lnSpc>
                <a:spcPct val="150000"/>
              </a:lnSpc>
            </a:pPr>
            <a:r>
              <a:rPr lang="zh-CN" altLang="en-US">
                <a:latin typeface="华文中宋" panose="02010600040101010101" charset="-122"/>
                <a:ea typeface="华文中宋" panose="02010600040101010101" charset="-122"/>
                <a:cs typeface="华文中宋" panose="02010600040101010101" charset="-122"/>
              </a:rPr>
              <a:t>20XX年XX月XX日</a:t>
            </a:r>
            <a:endParaRPr lang="zh-CN" altLang="en-US">
              <a:latin typeface="华文中宋" panose="02010600040101010101" charset="-122"/>
              <a:ea typeface="华文中宋" panose="02010600040101010101" charset="-122"/>
              <a:cs typeface="华文中宋" panose="02010600040101010101"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4.</a:t>
            </a:r>
            <a:r>
              <a:rPr lang="zh-CN" altLang="en-US"/>
              <a:t>单位</a:t>
            </a:r>
            <a:r>
              <a:rPr lang="en-US" altLang="zh-CN"/>
              <a:t>03</a:t>
            </a:r>
            <a:r>
              <a:rPr lang="zh-CN" altLang="en-US"/>
              <a:t>表</a:t>
            </a:r>
            <a:r>
              <a:rPr lang="en-US" altLang="zh-CN">
                <a:sym typeface="+mn-ea"/>
              </a:rPr>
              <a:t> </a:t>
            </a:r>
            <a:r>
              <a:rPr lang="zh-CN" altLang="en-US">
                <a:sym typeface="+mn-ea"/>
              </a:rPr>
              <a:t>业务层面内部控制建设情况（二）</a:t>
            </a:r>
            <a:endParaRPr lang="zh-CN" altLang="en-US"/>
          </a:p>
        </p:txBody>
      </p:sp>
      <p:grpSp>
        <p:nvGrpSpPr>
          <p:cNvPr id="7" name="组合 6"/>
          <p:cNvGrpSpPr>
            <a:grpSpLocks noChangeAspect="1"/>
          </p:cNvGrpSpPr>
          <p:nvPr/>
        </p:nvGrpSpPr>
        <p:grpSpPr>
          <a:xfrm>
            <a:off x="3488055" y="1571625"/>
            <a:ext cx="8088630" cy="4677410"/>
            <a:chOff x="-1762" y="-502"/>
            <a:chExt cx="22724" cy="13139"/>
          </a:xfrm>
        </p:grpSpPr>
        <p:pic>
          <p:nvPicPr>
            <p:cNvPr id="5" name="图片 4"/>
            <p:cNvPicPr>
              <a:picLocks noChangeAspect="1"/>
            </p:cNvPicPr>
            <p:nvPr/>
          </p:nvPicPr>
          <p:blipFill>
            <a:blip r:embed="rId1"/>
            <a:stretch>
              <a:fillRect/>
            </a:stretch>
          </p:blipFill>
          <p:spPr>
            <a:xfrm>
              <a:off x="-1762" y="-502"/>
              <a:ext cx="22725" cy="11805"/>
            </a:xfrm>
            <a:prstGeom prst="rect">
              <a:avLst/>
            </a:prstGeom>
          </p:spPr>
        </p:pic>
        <p:pic>
          <p:nvPicPr>
            <p:cNvPr id="6" name="图片 5"/>
            <p:cNvPicPr>
              <a:picLocks noChangeAspect="1"/>
            </p:cNvPicPr>
            <p:nvPr/>
          </p:nvPicPr>
          <p:blipFill>
            <a:blip r:embed="rId2"/>
            <a:stretch>
              <a:fillRect/>
            </a:stretch>
          </p:blipFill>
          <p:spPr>
            <a:xfrm>
              <a:off x="-1762" y="11303"/>
              <a:ext cx="22725" cy="1335"/>
            </a:xfrm>
            <a:prstGeom prst="rect">
              <a:avLst/>
            </a:prstGeom>
          </p:spPr>
        </p:pic>
      </p:grpSp>
      <p:sp>
        <p:nvSpPr>
          <p:cNvPr id="8" name="内容占位符 2"/>
          <p:cNvSpPr>
            <a:spLocks noGrp="1"/>
          </p:cNvSpPr>
          <p:nvPr/>
        </p:nvSpPr>
        <p:spPr>
          <a:xfrm>
            <a:off x="608330" y="1490345"/>
            <a:ext cx="2802255" cy="4759325"/>
          </a:xfrm>
          <a:prstGeom prst="rect">
            <a:avLst/>
          </a:prstGeom>
        </p:spPr>
        <p:txBody>
          <a:bodyPr vert="horz" lIns="90000" tIns="46800" rIns="90000" bIns="46800" rtlCol="0"/>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buFont typeface="Wingdings" panose="05000000000000000000" charset="0"/>
              <a:buChar char="n"/>
            </a:pPr>
            <a:r>
              <a:rPr lang="zh-CN" altLang="en-US" sz="1200" b="1">
                <a:sym typeface="+mn-ea"/>
              </a:rPr>
              <a:t>变化：</a:t>
            </a:r>
            <a:endParaRPr lang="zh-CN" altLang="en-US" sz="1200" b="1">
              <a:sym typeface="+mn-ea"/>
            </a:endParaRPr>
          </a:p>
          <a:p>
            <a:pPr marL="323850">
              <a:spcAft>
                <a:spcPts val="0"/>
              </a:spcAft>
              <a:buFont typeface="Wingdings" panose="05000000000000000000" charset="0"/>
              <a:buChar char="n"/>
            </a:pPr>
            <a:r>
              <a:rPr sz="1200">
                <a:sym typeface="+mn-ea"/>
              </a:rPr>
              <a:t>收支新增“单位支出核算和归档”。</a:t>
            </a:r>
            <a:endParaRPr sz="1200">
              <a:sym typeface="+mn-ea"/>
            </a:endParaRPr>
          </a:p>
          <a:p>
            <a:pPr marL="323850">
              <a:spcAft>
                <a:spcPts val="0"/>
              </a:spcAft>
              <a:buFont typeface="Wingdings" panose="05000000000000000000" charset="0"/>
              <a:buChar char="n"/>
            </a:pPr>
            <a:r>
              <a:rPr sz="1200">
                <a:sym typeface="+mn-ea"/>
              </a:rPr>
              <a:t>采购新增“采购需求的合法性”、“落实政府采购政策的要求”。</a:t>
            </a:r>
            <a:endParaRPr sz="1200">
              <a:sym typeface="+mn-ea"/>
            </a:endParaRPr>
          </a:p>
          <a:p>
            <a:pPr marL="323850">
              <a:spcAft>
                <a:spcPts val="0"/>
              </a:spcAft>
              <a:buFont typeface="Wingdings" panose="05000000000000000000" charset="0"/>
              <a:buChar char="n"/>
            </a:pPr>
            <a:r>
              <a:rPr sz="1200">
                <a:sym typeface="+mn-ea"/>
              </a:rPr>
              <a:t>资产删除</a:t>
            </a:r>
            <a:r>
              <a:rPr lang="en-US" sz="1200">
                <a:sym typeface="+mn-ea"/>
              </a:rPr>
              <a:t>“</a:t>
            </a:r>
            <a:r>
              <a:rPr sz="1200">
                <a:sym typeface="+mn-ea"/>
              </a:rPr>
              <a:t>单位银行账户年检</a:t>
            </a:r>
            <a:r>
              <a:rPr lang="en-US" sz="1200">
                <a:sym typeface="+mn-ea"/>
              </a:rPr>
              <a:t>”</a:t>
            </a:r>
            <a:r>
              <a:rPr lang="zh-CN" altLang="en-US" sz="1200">
                <a:sym typeface="+mn-ea"/>
              </a:rPr>
              <a:t>，</a:t>
            </a:r>
            <a:r>
              <a:rPr sz="1200">
                <a:sym typeface="+mn-ea"/>
              </a:rPr>
              <a:t>新增“单位固定资产使用管理”</a:t>
            </a:r>
            <a:r>
              <a:rPr lang="zh-CN" sz="1200">
                <a:sym typeface="+mn-ea"/>
              </a:rPr>
              <a:t>，</a:t>
            </a:r>
            <a:r>
              <a:rPr sz="1200">
                <a:sym typeface="+mn-ea"/>
              </a:rPr>
              <a:t>删除“单位关于《政府投资条例》的具体管理办法”。</a:t>
            </a:r>
            <a:endParaRPr sz="1200">
              <a:sym typeface="+mn-ea"/>
            </a:endParaRPr>
          </a:p>
          <a:p>
            <a:pPr marL="323850">
              <a:spcAft>
                <a:spcPts val="0"/>
              </a:spcAft>
              <a:buFont typeface="Wingdings" panose="05000000000000000000" charset="0"/>
              <a:buChar char="n"/>
            </a:pPr>
            <a:r>
              <a:rPr sz="1200">
                <a:sym typeface="+mn-ea"/>
              </a:rPr>
              <a:t>建设项目新增“单位项目进度款、竣工决（结）算审核程序”</a:t>
            </a:r>
            <a:r>
              <a:rPr lang="zh-CN" sz="1200">
                <a:sym typeface="+mn-ea"/>
              </a:rPr>
              <a:t>、</a:t>
            </a:r>
            <a:r>
              <a:rPr sz="1200">
                <a:sym typeface="+mn-ea"/>
              </a:rPr>
              <a:t>“单位项目档案管理”。</a:t>
            </a:r>
            <a:endParaRPr sz="1200">
              <a:sym typeface="+mn-ea"/>
            </a:endParaRPr>
          </a:p>
          <a:p>
            <a:pPr marL="323850">
              <a:spcAft>
                <a:spcPts val="0"/>
              </a:spcAft>
              <a:buFont typeface="Wingdings" panose="05000000000000000000" charset="0"/>
              <a:buChar char="n"/>
            </a:pPr>
            <a:r>
              <a:rPr sz="1200">
                <a:sym typeface="+mn-ea"/>
              </a:rPr>
              <a:t>合同新增“单位合同签署权限及授权机制”，“单位合同章种类、使用权限及使用范围”更新为“单位合同用印程序”</a:t>
            </a:r>
            <a:r>
              <a:rPr lang="zh-CN" sz="1200">
                <a:sym typeface="+mn-ea"/>
              </a:rPr>
              <a:t>。</a:t>
            </a:r>
            <a:endParaRPr sz="1200">
              <a:sym typeface="+mn-ea"/>
            </a:endParaRPr>
          </a:p>
          <a:p>
            <a:pPr>
              <a:spcAft>
                <a:spcPts val="0"/>
              </a:spcAft>
              <a:buFont typeface="Wingdings" panose="05000000000000000000" charset="0"/>
              <a:buChar char="n"/>
            </a:pPr>
            <a:r>
              <a:rPr lang="zh-CN" altLang="en-US" sz="1200" b="1">
                <a:sym typeface="+mn-ea"/>
              </a:rPr>
              <a:t>趋势：</a:t>
            </a:r>
            <a:r>
              <a:rPr lang="zh-CN" altLang="en-US" sz="1200">
                <a:sym typeface="+mn-ea"/>
              </a:rPr>
              <a:t>突出关键节点，强调内部程序</a:t>
            </a:r>
            <a:endParaRPr lang="zh-CN" altLang="en-US" sz="1200" b="1">
              <a:sym typeface="+mn-ea"/>
            </a:endParaRPr>
          </a:p>
          <a:p>
            <a:pPr>
              <a:buFont typeface="Wingdings" panose="05000000000000000000" charset="0"/>
              <a:buChar char="n"/>
            </a:pPr>
            <a:endParaRPr lang="zh-CN" altLang="en-US" sz="1200" b="1">
              <a:sym typeface="+mn-ea"/>
            </a:endParaRPr>
          </a:p>
        </p:txBody>
      </p:sp>
      <p:sp>
        <p:nvSpPr>
          <p:cNvPr id="9" name="灯片编号占位符 8"/>
          <p:cNvSpPr>
            <a:spLocks noGrp="1"/>
          </p:cNvSpPr>
          <p:nvPr>
            <p:ph type="sldNum" sz="quarter" idx="12"/>
          </p:nvPr>
        </p:nvSpPr>
        <p:spPr/>
        <p:txBody>
          <a:bodyPr/>
          <a:p>
            <a:fld id="{49AE70B2-8BF9-45C0-BB95-33D1B9D3A854}" type="slidenum">
              <a:rPr lang="zh-CN" altLang="en-US" smtClean="0"/>
            </a:fld>
            <a:endParaRPr lang="zh-CN" altLang="en-US"/>
          </a:p>
        </p:txBody>
      </p:sp>
      <p:graphicFrame>
        <p:nvGraphicFramePr>
          <p:cNvPr id="3" name="对象 2">
            <a:hlinkClick r:id="" action="ppaction://ole?verb="/>
          </p:cNvPr>
          <p:cNvGraphicFramePr>
            <a:graphicFrameLocks noChangeAspect="1"/>
          </p:cNvGraphicFramePr>
          <p:nvPr/>
        </p:nvGraphicFramePr>
        <p:xfrm>
          <a:off x="2060575" y="5829935"/>
          <a:ext cx="971550" cy="666750"/>
        </p:xfrm>
        <a:graphic>
          <a:graphicData uri="http://schemas.openxmlformats.org/presentationml/2006/ole">
            <mc:AlternateContent xmlns:mc="http://schemas.openxmlformats.org/markup-compatibility/2006">
              <mc:Choice xmlns:v="urn:schemas-microsoft-com:vml" Requires="v">
                <p:oleObj spid="_x0000_s1025" name="" showAsIcon="1" r:id="rId3" imgW="971550" imgH="666750" progId="Word.Document.12">
                  <p:embed/>
                </p:oleObj>
              </mc:Choice>
              <mc:Fallback>
                <p:oleObj name="" showAsIcon="1" r:id="rId3" imgW="971550" imgH="666750" progId="Word.Document.12">
                  <p:embed/>
                  <p:pic>
                    <p:nvPicPr>
                      <p:cNvPr id="0" name="图片 1024"/>
                      <p:cNvPicPr/>
                      <p:nvPr/>
                    </p:nvPicPr>
                    <p:blipFill>
                      <a:blip r:embed="rId4"/>
                      <a:stretch>
                        <a:fillRect/>
                      </a:stretch>
                    </p:blipFill>
                    <p:spPr>
                      <a:xfrm>
                        <a:off x="2060575" y="5829935"/>
                        <a:ext cx="971550" cy="666750"/>
                      </a:xfrm>
                      <a:prstGeom prst="rect">
                        <a:avLst/>
                      </a:prstGeom>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上传制度的</a:t>
            </a:r>
            <a:r>
              <a:rPr lang="en-US" altLang="zh-CN"/>
              <a:t>2</a:t>
            </a:r>
            <a:r>
              <a:rPr lang="zh-CN" altLang="en-US"/>
              <a:t>个底线</a:t>
            </a:r>
            <a:endParaRPr lang="zh-CN" altLang="en-US"/>
          </a:p>
        </p:txBody>
      </p:sp>
      <p:sp>
        <p:nvSpPr>
          <p:cNvPr id="3" name="内容占位符 2"/>
          <p:cNvSpPr>
            <a:spLocks noGrp="1"/>
          </p:cNvSpPr>
          <p:nvPr>
            <p:ph idx="1"/>
          </p:nvPr>
        </p:nvSpPr>
        <p:spPr>
          <a:xfrm>
            <a:off x="608330" y="1490345"/>
            <a:ext cx="3199130" cy="4759325"/>
          </a:xfrm>
        </p:spPr>
        <p:txBody>
          <a:bodyPr/>
          <a:p>
            <a:r>
              <a:rPr lang="zh-CN" altLang="en-US"/>
              <a:t>无关字眼，错别字</a:t>
            </a:r>
            <a:endParaRPr lang="zh-CN" altLang="en-US"/>
          </a:p>
          <a:p>
            <a:r>
              <a:rPr lang="zh-CN" altLang="en-US"/>
              <a:t>关键词一个没有</a:t>
            </a:r>
            <a:endParaRPr lang="zh-CN" altLang="en-US"/>
          </a:p>
          <a:p>
            <a:pPr lvl="1"/>
            <a:r>
              <a:rPr lang="zh-CN" altLang="en-US" sz="2000"/>
              <a:t>预算编制与审核，没有</a:t>
            </a:r>
            <a:r>
              <a:rPr lang="en-US" altLang="zh-CN" sz="2000"/>
              <a:t>“</a:t>
            </a:r>
            <a:r>
              <a:rPr lang="zh-CN" altLang="en-US" sz="2000"/>
              <a:t>编制</a:t>
            </a:r>
            <a:r>
              <a:rPr lang="en-US" altLang="zh-CN" sz="2000"/>
              <a:t>”</a:t>
            </a:r>
            <a:r>
              <a:rPr lang="zh-CN" altLang="en-US" sz="2000"/>
              <a:t>二字</a:t>
            </a:r>
            <a:endParaRPr lang="zh-CN" altLang="en-US" sz="2000"/>
          </a:p>
          <a:p>
            <a:pPr lvl="1"/>
            <a:r>
              <a:rPr lang="zh-CN" altLang="en-US" sz="2000"/>
              <a:t>采购需求管理，没有</a:t>
            </a:r>
            <a:r>
              <a:rPr lang="en-US" altLang="zh-CN" sz="2000"/>
              <a:t>“</a:t>
            </a:r>
            <a:r>
              <a:rPr lang="zh-CN" altLang="en-US" sz="2000"/>
              <a:t>需求</a:t>
            </a:r>
            <a:r>
              <a:rPr lang="en-US" altLang="zh-CN" sz="2000"/>
              <a:t>”</a:t>
            </a:r>
            <a:r>
              <a:rPr lang="zh-CN" altLang="en-US" sz="2000"/>
              <a:t>二字</a:t>
            </a:r>
            <a:endParaRPr lang="zh-CN" altLang="en-US"/>
          </a:p>
          <a:p>
            <a:endParaRPr lang="zh-CN" altLang="en-US"/>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grpSp>
        <p:nvGrpSpPr>
          <p:cNvPr id="7" name="组合 6"/>
          <p:cNvGrpSpPr>
            <a:grpSpLocks noChangeAspect="1"/>
          </p:cNvGrpSpPr>
          <p:nvPr/>
        </p:nvGrpSpPr>
        <p:grpSpPr>
          <a:xfrm>
            <a:off x="3884295" y="1559560"/>
            <a:ext cx="8088630" cy="4677410"/>
            <a:chOff x="-1762" y="-502"/>
            <a:chExt cx="22724" cy="13139"/>
          </a:xfrm>
        </p:grpSpPr>
        <p:pic>
          <p:nvPicPr>
            <p:cNvPr id="5" name="图片 4"/>
            <p:cNvPicPr>
              <a:picLocks noChangeAspect="1"/>
            </p:cNvPicPr>
            <p:nvPr/>
          </p:nvPicPr>
          <p:blipFill>
            <a:blip r:embed="rId1"/>
            <a:stretch>
              <a:fillRect/>
            </a:stretch>
          </p:blipFill>
          <p:spPr>
            <a:xfrm>
              <a:off x="-1762" y="-502"/>
              <a:ext cx="22725" cy="11805"/>
            </a:xfrm>
            <a:prstGeom prst="rect">
              <a:avLst/>
            </a:prstGeom>
          </p:spPr>
        </p:pic>
        <p:pic>
          <p:nvPicPr>
            <p:cNvPr id="6" name="图片 5"/>
            <p:cNvPicPr>
              <a:picLocks noChangeAspect="1"/>
            </p:cNvPicPr>
            <p:nvPr/>
          </p:nvPicPr>
          <p:blipFill>
            <a:blip r:embed="rId2"/>
            <a:stretch>
              <a:fillRect/>
            </a:stretch>
          </p:blipFill>
          <p:spPr>
            <a:xfrm>
              <a:off x="-1762" y="11303"/>
              <a:ext cx="22725" cy="1335"/>
            </a:xfrm>
            <a:prstGeom prst="rect">
              <a:avLst/>
            </a:prstGeom>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举例：</a:t>
            </a:r>
            <a:endParaRPr lang="zh-CN" altLang="en-US"/>
          </a:p>
        </p:txBody>
      </p:sp>
      <p:sp>
        <p:nvSpPr>
          <p:cNvPr id="3" name="内容占位符 2"/>
          <p:cNvSpPr>
            <a:spLocks noGrp="1"/>
          </p:cNvSpPr>
          <p:nvPr>
            <p:ph idx="1"/>
          </p:nvPr>
        </p:nvSpPr>
        <p:spPr>
          <a:xfrm>
            <a:off x="608330" y="1490345"/>
            <a:ext cx="6174740" cy="4759325"/>
          </a:xfrm>
        </p:spPr>
        <p:txBody>
          <a:bodyPr>
            <a:normAutofit/>
          </a:bodyPr>
          <a:p>
            <a:pPr marL="0" indent="0">
              <a:buNone/>
            </a:pPr>
            <a:r>
              <a:rPr lang="zh-CN" altLang="en-US" sz="2400" b="1"/>
              <a:t>以下哪些合同需要请法务、外聘法律顾问介入：</a:t>
            </a:r>
            <a:endParaRPr lang="zh-CN" altLang="en-US" sz="2400" b="1"/>
          </a:p>
          <a:p>
            <a:pPr>
              <a:buFont typeface="Wingdings" panose="05000000000000000000" charset="0"/>
              <a:buChar char="p"/>
            </a:pPr>
            <a:r>
              <a:rPr lang="en-US" altLang="zh-CN" sz="2400">
                <a:sym typeface="+mn-ea"/>
              </a:rPr>
              <a:t>A.</a:t>
            </a:r>
            <a:r>
              <a:rPr lang="zh-CN" altLang="en-US" sz="2400">
                <a:sym typeface="+mn-ea"/>
              </a:rPr>
              <a:t>1000万元以上的货物、服务采购项目合同</a:t>
            </a:r>
            <a:endParaRPr lang="zh-CN" altLang="en-US" sz="2400">
              <a:sym typeface="+mn-ea"/>
            </a:endParaRPr>
          </a:p>
          <a:p>
            <a:pPr>
              <a:buFont typeface="Wingdings" panose="05000000000000000000" charset="0"/>
              <a:buChar char="p"/>
            </a:pPr>
            <a:r>
              <a:rPr lang="en-US" altLang="zh-CN" sz="2400">
                <a:sym typeface="+mn-ea"/>
              </a:rPr>
              <a:t>B.</a:t>
            </a:r>
            <a:r>
              <a:rPr lang="zh-CN" altLang="en-US" sz="2400">
                <a:sym typeface="+mn-ea"/>
              </a:rPr>
              <a:t>3000万元以上的工程采购项目合同</a:t>
            </a:r>
            <a:endParaRPr lang="zh-CN" altLang="en-US" sz="2400">
              <a:sym typeface="+mn-ea"/>
            </a:endParaRPr>
          </a:p>
          <a:p>
            <a:pPr>
              <a:buFont typeface="Wingdings" panose="05000000000000000000" charset="0"/>
              <a:buChar char="p"/>
            </a:pPr>
            <a:r>
              <a:rPr lang="en-US" altLang="zh-CN" sz="2400"/>
              <a:t>C.</a:t>
            </a:r>
            <a:r>
              <a:rPr lang="zh-CN" altLang="en-US" sz="2400"/>
              <a:t>向公众提供公共服务的项目</a:t>
            </a:r>
            <a:r>
              <a:rPr lang="zh-CN" altLang="en-US" sz="2400">
                <a:sym typeface="+mn-ea"/>
              </a:rPr>
              <a:t>合同</a:t>
            </a:r>
            <a:endParaRPr lang="zh-CN" altLang="en-US" sz="2400">
              <a:sym typeface="+mn-ea"/>
            </a:endParaRPr>
          </a:p>
          <a:p>
            <a:pPr>
              <a:buFont typeface="Wingdings" panose="05000000000000000000" charset="0"/>
              <a:buChar char="p"/>
            </a:pPr>
            <a:r>
              <a:rPr lang="en-US" altLang="zh-CN" sz="2400">
                <a:sym typeface="+mn-ea"/>
              </a:rPr>
              <a:t>D.</a:t>
            </a:r>
            <a:r>
              <a:rPr lang="zh-CN" altLang="en-US" sz="2400">
                <a:sym typeface="+mn-ea"/>
              </a:rPr>
              <a:t>定制开发的信息化项目合同</a:t>
            </a:r>
            <a:endParaRPr lang="zh-CN" altLang="en-US" sz="2400">
              <a:sym typeface="+mn-ea"/>
            </a:endParaRPr>
          </a:p>
          <a:p>
            <a:pPr>
              <a:buFont typeface="Wingdings" panose="05000000000000000000" charset="0"/>
              <a:buChar char="p"/>
            </a:pPr>
            <a:r>
              <a:rPr lang="en-US" altLang="zh-CN" sz="2400">
                <a:sym typeface="+mn-ea"/>
              </a:rPr>
              <a:t>E.</a:t>
            </a:r>
            <a:r>
              <a:rPr lang="zh-CN" altLang="en-US" sz="2400">
                <a:sym typeface="+mn-ea"/>
              </a:rPr>
              <a:t>进口产品的项目合同</a:t>
            </a:r>
            <a:endParaRPr lang="zh-CN" altLang="en-US" sz="1600"/>
          </a:p>
          <a:p>
            <a:pPr>
              <a:buFont typeface="Wingdings" panose="05000000000000000000" charset="0"/>
              <a:buChar char="p"/>
            </a:pPr>
            <a:endParaRPr lang="zh-CN" altLang="en-US" sz="1600"/>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graphicFrame>
        <p:nvGraphicFramePr>
          <p:cNvPr id="5" name="表格 4"/>
          <p:cNvGraphicFramePr/>
          <p:nvPr>
            <p:custDataLst>
              <p:tags r:id="rId1"/>
            </p:custDataLst>
          </p:nvPr>
        </p:nvGraphicFramePr>
        <p:xfrm>
          <a:off x="6924040" y="1914525"/>
          <a:ext cx="5074285" cy="3401060"/>
        </p:xfrm>
        <a:graphic>
          <a:graphicData uri="http://schemas.openxmlformats.org/drawingml/2006/table">
            <a:tbl>
              <a:tblPr/>
              <a:tblGrid>
                <a:gridCol w="1061720"/>
                <a:gridCol w="4012565"/>
              </a:tblGrid>
              <a:tr h="523875">
                <a:tc>
                  <a:txBody>
                    <a:bodyPr/>
                    <a:p>
                      <a:pPr indent="0" algn="ctr">
                        <a:lnSpc>
                          <a:spcPct val="150000"/>
                        </a:lnSpc>
                        <a:buNone/>
                      </a:pPr>
                      <a:r>
                        <a:rPr lang="zh-CN" altLang="en-US" sz="1600" b="1">
                          <a:solidFill>
                            <a:srgbClr val="000000"/>
                          </a:solidFill>
                          <a:latin typeface="微软雅黑" panose="020B0503020204020204" charset="-122"/>
                          <a:ea typeface="微软雅黑" panose="020B0503020204020204" charset="-122"/>
                          <a:cs typeface="仿宋" panose="02010609060101010101" charset="-122"/>
                        </a:rPr>
                        <a:t>环节</a:t>
                      </a:r>
                      <a:endParaRPr lang="zh-CN" altLang="en-US" sz="1600" b="1">
                        <a:solidFill>
                          <a:srgbClr val="000000"/>
                        </a:solidFill>
                        <a:latin typeface="微软雅黑" panose="020B0503020204020204" charset="-122"/>
                        <a:ea typeface="微软雅黑" panose="020B0503020204020204" charset="-122"/>
                        <a:cs typeface="仿宋" panose="0201060906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p>
                      <a:pPr indent="0" algn="ctr">
                        <a:lnSpc>
                          <a:spcPct val="150000"/>
                        </a:lnSpc>
                        <a:buNone/>
                      </a:pPr>
                      <a:r>
                        <a:rPr lang="zh-CN" altLang="en-US" sz="1600" b="1">
                          <a:solidFill>
                            <a:srgbClr val="000000"/>
                          </a:solidFill>
                          <a:latin typeface="微软雅黑" panose="020B0503020204020204" charset="-122"/>
                          <a:ea typeface="微软雅黑" panose="020B0503020204020204" charset="-122"/>
                          <a:cs typeface="仿宋" panose="02010609060101010101" charset="-122"/>
                        </a:rPr>
                        <a:t>关键管控点</a:t>
                      </a:r>
                      <a:endParaRPr lang="zh-CN" altLang="en-US" sz="1600" b="1">
                        <a:solidFill>
                          <a:srgbClr val="000000"/>
                        </a:solidFill>
                        <a:latin typeface="微软雅黑" panose="020B0503020204020204" charset="-122"/>
                        <a:ea typeface="微软雅黑" panose="020B0503020204020204" charset="-122"/>
                        <a:cs typeface="仿宋" panose="0201060906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2877185">
                <a:tc>
                  <a:txBody>
                    <a:bodyPr/>
                    <a:p>
                      <a:pPr indent="0" algn="ctr">
                        <a:lnSpc>
                          <a:spcPct val="150000"/>
                        </a:lnSpc>
                        <a:buNone/>
                      </a:pPr>
                      <a:r>
                        <a:rPr lang="en-US" sz="1600" b="0">
                          <a:solidFill>
                            <a:srgbClr val="000000"/>
                          </a:solidFill>
                          <a:latin typeface="微软雅黑" panose="020B0503020204020204" charset="-122"/>
                          <a:ea typeface="微软雅黑" panose="020B0503020204020204" charset="-122"/>
                          <a:cs typeface="仿宋" panose="02010609060101010101" charset="-122"/>
                        </a:rPr>
                        <a:t>合同拟订与审批</a:t>
                      </a:r>
                      <a:endParaRPr lang="en-US" altLang="en-US" sz="1600" b="0">
                        <a:solidFill>
                          <a:srgbClr val="000000"/>
                        </a:solidFill>
                        <a:latin typeface="微软雅黑" panose="020B0503020204020204" charset="-122"/>
                        <a:ea typeface="微软雅黑" panose="020B0503020204020204" charset="-122"/>
                        <a:cs typeface="仿宋" panose="0201060906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p>
                      <a:pPr indent="0">
                        <a:lnSpc>
                          <a:spcPct val="150000"/>
                        </a:lnSpc>
                        <a:buNone/>
                      </a:pPr>
                      <a:r>
                        <a:rPr lang="en-US" sz="1600" b="0">
                          <a:solidFill>
                            <a:srgbClr val="000000"/>
                          </a:solidFill>
                          <a:latin typeface="微软雅黑" panose="020B0503020204020204" charset="-122"/>
                          <a:ea typeface="微软雅黑" panose="020B0503020204020204" charset="-122"/>
                          <a:cs typeface="仿宋" panose="02010609060101010101" charset="-122"/>
                        </a:rPr>
                        <a:t>单位合同签署权限及授权机制□</a:t>
                      </a:r>
                      <a:endParaRPr lang="en-US" sz="1600" b="0">
                        <a:solidFill>
                          <a:srgbClr val="000000"/>
                        </a:solidFill>
                        <a:latin typeface="微软雅黑" panose="020B0503020204020204" charset="-122"/>
                        <a:ea typeface="微软雅黑" panose="020B0503020204020204" charset="-122"/>
                        <a:cs typeface="仿宋" panose="02010609060101010101" charset="-122"/>
                      </a:endParaRPr>
                    </a:p>
                    <a:p>
                      <a:pPr indent="0">
                        <a:lnSpc>
                          <a:spcPct val="150000"/>
                        </a:lnSpc>
                        <a:buNone/>
                      </a:pPr>
                      <a:r>
                        <a:rPr lang="en-US" sz="1600" b="0">
                          <a:solidFill>
                            <a:srgbClr val="000000"/>
                          </a:solidFill>
                          <a:latin typeface="微软雅黑" panose="020B0503020204020204" charset="-122"/>
                          <a:ea typeface="微软雅黑" panose="020B0503020204020204" charset="-122"/>
                          <a:cs typeface="仿宋" panose="02010609060101010101" charset="-122"/>
                        </a:rPr>
                        <a:t>单位合同审核主体、内容及程序□</a:t>
                      </a:r>
                      <a:endParaRPr lang="en-US" sz="1600" b="0">
                        <a:solidFill>
                          <a:srgbClr val="000000"/>
                        </a:solidFill>
                        <a:latin typeface="微软雅黑" panose="020B0503020204020204" charset="-122"/>
                        <a:ea typeface="微软雅黑" panose="020B0503020204020204" charset="-122"/>
                        <a:cs typeface="仿宋" panose="02010609060101010101" charset="-122"/>
                      </a:endParaRPr>
                    </a:p>
                    <a:p>
                      <a:pPr indent="0">
                        <a:lnSpc>
                          <a:spcPct val="150000"/>
                        </a:lnSpc>
                        <a:buNone/>
                      </a:pPr>
                      <a:r>
                        <a:rPr lang="en-US" sz="1600" b="0">
                          <a:solidFill>
                            <a:srgbClr val="FF0000"/>
                          </a:solidFill>
                          <a:latin typeface="微软雅黑" panose="020B0503020204020204" charset="-122"/>
                          <a:ea typeface="微软雅黑" panose="020B0503020204020204" charset="-122"/>
                          <a:cs typeface="仿宋" panose="02010609060101010101" charset="-122"/>
                        </a:rPr>
                        <a:t>单位法务或外聘法律顾问介入条件与环节□</a:t>
                      </a:r>
                      <a:endParaRPr lang="en-US" sz="1600" b="0">
                        <a:solidFill>
                          <a:srgbClr val="FF0000"/>
                        </a:solidFill>
                        <a:latin typeface="微软雅黑" panose="020B0503020204020204" charset="-122"/>
                        <a:ea typeface="微软雅黑" panose="020B0503020204020204" charset="-122"/>
                        <a:cs typeface="仿宋" panose="02010609060101010101" charset="-122"/>
                      </a:endParaRPr>
                    </a:p>
                    <a:p>
                      <a:pPr indent="0">
                        <a:lnSpc>
                          <a:spcPct val="150000"/>
                        </a:lnSpc>
                        <a:buNone/>
                      </a:pPr>
                      <a:r>
                        <a:rPr lang="en-US" sz="1600" b="0">
                          <a:solidFill>
                            <a:srgbClr val="000000"/>
                          </a:solidFill>
                          <a:latin typeface="微软雅黑" panose="020B0503020204020204" charset="-122"/>
                          <a:ea typeface="微软雅黑" panose="020B0503020204020204" charset="-122"/>
                          <a:cs typeface="仿宋" panose="02010609060101010101" charset="-122"/>
                        </a:rPr>
                        <a:t>单位合同用印程序□</a:t>
                      </a:r>
                      <a:endParaRPr lang="en-US" sz="1600" b="0">
                        <a:solidFill>
                          <a:srgbClr val="000000"/>
                        </a:solidFill>
                        <a:latin typeface="微软雅黑" panose="020B0503020204020204" charset="-122"/>
                        <a:ea typeface="微软雅黑" panose="020B0503020204020204" charset="-122"/>
                        <a:cs typeface="仿宋" panose="02010609060101010101" charset="-122"/>
                      </a:endParaRPr>
                    </a:p>
                    <a:p>
                      <a:pPr indent="0">
                        <a:lnSpc>
                          <a:spcPct val="150000"/>
                        </a:lnSpc>
                        <a:buNone/>
                      </a:pPr>
                      <a:r>
                        <a:rPr lang="en-US" sz="1600" b="0">
                          <a:solidFill>
                            <a:srgbClr val="000000"/>
                          </a:solidFill>
                          <a:latin typeface="微软雅黑" panose="020B0503020204020204" charset="-122"/>
                          <a:ea typeface="微软雅黑" panose="020B0503020204020204" charset="-122"/>
                          <a:cs typeface="仿宋" panose="02010609060101010101" charset="-122"/>
                        </a:rPr>
                        <a:t>未覆盖以上所有管控点□</a:t>
                      </a:r>
                      <a:endParaRPr lang="en-US" altLang="en-US" sz="1600" b="0">
                        <a:solidFill>
                          <a:srgbClr val="000000"/>
                        </a:solidFill>
                        <a:latin typeface="微软雅黑" panose="020B0503020204020204" charset="-122"/>
                        <a:ea typeface="微软雅黑" panose="020B0503020204020204" charset="-122"/>
                        <a:cs typeface="仿宋" panose="0201060906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98" name=""/>
        <p:cNvGrpSpPr/>
        <p:nvPr/>
      </p:nvGrpSpPr>
      <p:grpSpPr/>
      <p:sp>
        <p:nvSpPr>
          <p:cNvPr id="1049062" name="标题 2"/>
          <p:cNvSpPr>
            <a:spLocks noGrp="1"/>
          </p:cNvSpPr>
          <p:nvPr>
            <p:ph type="title"/>
          </p:nvPr>
        </p:nvSpPr>
        <p:spPr/>
        <p:txBody>
          <a:bodyPr>
            <a:normAutofit fontScale="90000"/>
          </a:bodyPr>
          <a:p>
            <a:r>
              <a:rPr lang="zh-CN" altLang="en-US"/>
              <a:t>不知其然</a:t>
            </a:r>
            <a:r>
              <a:rPr lang="en-US" altLang="zh-CN"/>
              <a:t>——</a:t>
            </a:r>
            <a:r>
              <a:rPr lang="zh-CN" altLang="en-US"/>
              <a:t>对政策规定的掌握是碎片化的</a:t>
            </a:r>
            <a:br>
              <a:rPr lang="zh-CN" altLang="en-US"/>
            </a:br>
            <a:r>
              <a:rPr lang="zh-CN" altLang="en-US"/>
              <a:t>举例：什么样的合同需要经过法务审查</a:t>
            </a:r>
            <a:endParaRPr lang="zh-CN" altLang="en-US"/>
          </a:p>
        </p:txBody>
      </p:sp>
      <p:sp>
        <p:nvSpPr>
          <p:cNvPr id="1049063" name="内容占位符 3"/>
          <p:cNvSpPr>
            <a:spLocks noGrp="1"/>
          </p:cNvSpPr>
          <p:nvPr>
            <p:ph idx="1"/>
          </p:nvPr>
        </p:nvSpPr>
        <p:spPr/>
        <p:txBody>
          <a:bodyPr/>
          <a:p>
            <a:pPr>
              <a:spcAft>
                <a:spcPts val="0"/>
              </a:spcAft>
            </a:pPr>
            <a:r>
              <a:rPr lang="zh-CN" altLang="en-US" sz="1800">
                <a:sym typeface="+mn-ea"/>
              </a:rPr>
              <a:t>《行政事业单位内部控制规范（试行）》第五十五条　单位应当加强对合同订立的管理，明确合同订立的范围和条件。</a:t>
            </a:r>
            <a:r>
              <a:rPr lang="zh-CN" altLang="en-US" sz="1800" b="1">
                <a:solidFill>
                  <a:srgbClr val="FF0000"/>
                </a:solidFill>
                <a:highlight>
                  <a:srgbClr val="FFFF00"/>
                </a:highlight>
                <a:sym typeface="+mn-ea"/>
              </a:rPr>
              <a:t>对于影响重大、涉及较高专业技术或法律关系复杂的合同，应当组织法律、技术、财会等工作人员参与谈判。</a:t>
            </a:r>
            <a:endParaRPr lang="zh-CN" altLang="en-US" sz="1800">
              <a:solidFill>
                <a:srgbClr val="FF0000"/>
              </a:solidFill>
              <a:highlight>
                <a:srgbClr val="FFFF00"/>
              </a:highlight>
              <a:sym typeface="+mn-ea"/>
            </a:endParaRPr>
          </a:p>
          <a:p>
            <a:pPr>
              <a:spcAft>
                <a:spcPts val="0"/>
              </a:spcAft>
            </a:pPr>
            <a:endParaRPr lang="zh-CN" altLang="en-US" sz="1800">
              <a:sym typeface="+mn-ea"/>
            </a:endParaRPr>
          </a:p>
          <a:p>
            <a:pPr>
              <a:spcAft>
                <a:spcPts val="0"/>
              </a:spcAft>
            </a:pPr>
            <a:r>
              <a:rPr lang="zh-CN" altLang="en-US" sz="1800">
                <a:sym typeface="+mn-ea"/>
              </a:rPr>
              <a:t>根据《政府采购需求管理办法》（财库〔2021〕22号）第二十三条规定</a:t>
            </a:r>
            <a:r>
              <a:rPr lang="zh-CN" sz="1800">
                <a:sym typeface="+mn-ea"/>
              </a:rPr>
              <a:t>。</a:t>
            </a:r>
            <a:r>
              <a:rPr lang="zh-CN" altLang="en-US" sz="1800">
                <a:sym typeface="+mn-ea"/>
              </a:rPr>
              <a:t>以下合同文本应当经过采购人</a:t>
            </a:r>
            <a:r>
              <a:rPr lang="zh-CN" altLang="en-US" sz="1800" b="1">
                <a:solidFill>
                  <a:srgbClr val="FF0000"/>
                </a:solidFill>
                <a:highlight>
                  <a:srgbClr val="FFFF00"/>
                </a:highlight>
                <a:sym typeface="+mn-ea"/>
              </a:rPr>
              <a:t>聘请的法律顾问审定。</a:t>
            </a:r>
            <a:endParaRPr lang="zh-CN" altLang="en-US" sz="1800">
              <a:solidFill>
                <a:srgbClr val="FF0000"/>
              </a:solidFill>
              <a:highlight>
                <a:srgbClr val="FFFF00"/>
              </a:highlight>
              <a:sym typeface="+mn-ea"/>
            </a:endParaRPr>
          </a:p>
          <a:p>
            <a:pPr marL="457200" lvl="1" indent="0">
              <a:spcAft>
                <a:spcPts val="0"/>
              </a:spcAft>
              <a:buNone/>
            </a:pPr>
            <a:r>
              <a:rPr lang="zh-CN" altLang="en-US" sz="1800">
                <a:sym typeface="+mn-ea"/>
              </a:rPr>
              <a:t>（一）1000万元以上的货物、服务采购项目，3000万元以上的工程采购项目；</a:t>
            </a:r>
            <a:endParaRPr lang="zh-CN" altLang="en-US" sz="1800">
              <a:sym typeface="+mn-ea"/>
            </a:endParaRPr>
          </a:p>
          <a:p>
            <a:pPr marL="457200" lvl="1" indent="0">
              <a:spcAft>
                <a:spcPts val="0"/>
              </a:spcAft>
              <a:buNone/>
            </a:pPr>
            <a:r>
              <a:rPr lang="zh-CN" altLang="en-US" sz="1800">
                <a:sym typeface="+mn-ea"/>
              </a:rPr>
              <a:t>（二）涉及公共利益、社会关注度较高的采购项目，包括政府向社会公众提供的公共服务项目等；</a:t>
            </a:r>
            <a:endParaRPr lang="zh-CN" altLang="en-US" sz="1800">
              <a:sym typeface="+mn-ea"/>
            </a:endParaRPr>
          </a:p>
          <a:p>
            <a:pPr marL="457200" lvl="1" indent="0">
              <a:spcAft>
                <a:spcPts val="0"/>
              </a:spcAft>
              <a:buNone/>
            </a:pPr>
            <a:r>
              <a:rPr lang="zh-CN" altLang="en-US" sz="1800">
                <a:sym typeface="+mn-ea"/>
              </a:rPr>
              <a:t>（三）技术复杂、专业性较强的项目，包括需定制开发的信息化建设项目、采购进口产品的项目等；</a:t>
            </a:r>
            <a:endParaRPr lang="zh-CN" altLang="en-US" sz="1800">
              <a:sym typeface="+mn-ea"/>
            </a:endParaRPr>
          </a:p>
          <a:p>
            <a:pPr marL="457200" lvl="1" indent="0">
              <a:spcAft>
                <a:spcPts val="0"/>
              </a:spcAft>
              <a:buNone/>
            </a:pPr>
            <a:r>
              <a:rPr lang="zh-CN" altLang="en-US" sz="1800">
                <a:sym typeface="+mn-ea"/>
              </a:rPr>
              <a:t>（四）主管预算单位或者采购人认为需要开展需求调查的其他采购项目。</a:t>
            </a:r>
            <a:endParaRPr lang="zh-CN" altLang="en-US" sz="1800">
              <a:sym typeface="+mn-ea"/>
            </a:endParaRPr>
          </a:p>
          <a:p>
            <a:endParaRPr lang="zh-CN" altLang="en-US"/>
          </a:p>
        </p:txBody>
      </p:sp>
      <p:sp>
        <p:nvSpPr>
          <p:cNvPr id="1049064" name="灯片编号占位符 1"/>
          <p:cNvSpPr>
            <a:spLocks noGrp="1"/>
          </p:cNvSpPr>
          <p:nvPr>
            <p:ph type="sldNum" sz="quarter" idx="12"/>
          </p:nvPr>
        </p:nvSpPr>
        <p:spPr/>
        <p:txBody>
          <a:bodyPr/>
          <a:p>
            <a:fld id="{E2688CDC-D72A-424E-8574-8D5B586D048D}" type="slidenum">
              <a:rPr lang="zh-CN" altLang="en-US" smtClean="0"/>
            </a:fld>
            <a:endParaRPr lang="zh-CN" altLang="en-US"/>
          </a:p>
        </p:txBody>
      </p:sp>
      <p:sp>
        <p:nvSpPr>
          <p:cNvPr id="1049065" name="圆角矩形 16"/>
          <p:cNvSpPr/>
          <p:nvPr>
            <p:custDataLst>
              <p:tags r:id="rId1"/>
            </p:custDataLst>
          </p:nvPr>
        </p:nvSpPr>
        <p:spPr>
          <a:xfrm>
            <a:off x="608965" y="5866130"/>
            <a:ext cx="10967720" cy="847725"/>
          </a:xfrm>
          <a:prstGeom prst="roundRect">
            <a:avLst/>
          </a:prstGeom>
          <a:solidFill>
            <a:srgbClr val="0070C0"/>
          </a:solidFill>
        </p:spPr>
        <p:style>
          <a:lnRef idx="0">
            <a:schemeClr val="accent4"/>
          </a:lnRef>
          <a:fillRef idx="3">
            <a:schemeClr val="accent4"/>
          </a:fillRef>
          <a:effectRef idx="3">
            <a:schemeClr val="accent4"/>
          </a:effectRef>
          <a:fontRef idx="minor">
            <a:schemeClr val="lt1"/>
          </a:fontRef>
        </p:style>
        <p:txBody>
          <a:bodyPr rtlCol="0" anchor="ctr"/>
          <a:p>
            <a:pPr algn="ctr"/>
            <a:r>
              <a:rPr lang="zh-CN" sz="2000" b="1">
                <a:solidFill>
                  <a:schemeClr val="bg1"/>
                </a:solidFill>
              </a:rPr>
              <a:t>需要按业务活动，将分散的、碎片化的管理规定，系统化的传递给各岗位！</a:t>
            </a:r>
            <a:endParaRPr lang="zh-CN" sz="2000" b="1">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49063">
                                            <p:txEl>
                                              <p:pRg st="0" end="0"/>
                                            </p:txEl>
                                          </p:spTgt>
                                        </p:tgtEl>
                                        <p:attrNameLst>
                                          <p:attrName>style.visibility</p:attrName>
                                        </p:attrNameLst>
                                      </p:cBhvr>
                                      <p:to>
                                        <p:strVal val="visible"/>
                                      </p:to>
                                    </p:set>
                                    <p:animEffect transition="in" filter="wipe(up)">
                                      <p:cBhvr>
                                        <p:cTn id="7" dur="500"/>
                                        <p:tgtEl>
                                          <p:spTgt spid="10490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49063">
                                            <p:txEl>
                                              <p:pRg st="2" end="2"/>
                                            </p:txEl>
                                          </p:spTgt>
                                        </p:tgtEl>
                                        <p:attrNameLst>
                                          <p:attrName>style.visibility</p:attrName>
                                        </p:attrNameLst>
                                      </p:cBhvr>
                                      <p:to>
                                        <p:strVal val="visible"/>
                                      </p:to>
                                    </p:set>
                                    <p:animEffect transition="in" filter="wipe(up)">
                                      <p:cBhvr>
                                        <p:cTn id="12" dur="500"/>
                                        <p:tgtEl>
                                          <p:spTgt spid="1049063">
                                            <p:txEl>
                                              <p:pRg st="2" end="2"/>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49063">
                                            <p:txEl>
                                              <p:pRg st="3" end="3"/>
                                            </p:txEl>
                                          </p:spTgt>
                                        </p:tgtEl>
                                        <p:attrNameLst>
                                          <p:attrName>style.visibility</p:attrName>
                                        </p:attrNameLst>
                                      </p:cBhvr>
                                      <p:to>
                                        <p:strVal val="visible"/>
                                      </p:to>
                                    </p:set>
                                    <p:animEffect transition="in" filter="wipe(up)">
                                      <p:cBhvr>
                                        <p:cTn id="15" dur="500"/>
                                        <p:tgtEl>
                                          <p:spTgt spid="1049063">
                                            <p:txEl>
                                              <p:pRg st="3" end="3"/>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049063">
                                            <p:txEl>
                                              <p:pRg st="4" end="4"/>
                                            </p:txEl>
                                          </p:spTgt>
                                        </p:tgtEl>
                                        <p:attrNameLst>
                                          <p:attrName>style.visibility</p:attrName>
                                        </p:attrNameLst>
                                      </p:cBhvr>
                                      <p:to>
                                        <p:strVal val="visible"/>
                                      </p:to>
                                    </p:set>
                                    <p:animEffect transition="in" filter="wipe(up)">
                                      <p:cBhvr>
                                        <p:cTn id="18" dur="500"/>
                                        <p:tgtEl>
                                          <p:spTgt spid="1049063">
                                            <p:txEl>
                                              <p:pRg st="4" end="4"/>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049063">
                                            <p:txEl>
                                              <p:pRg st="5" end="5"/>
                                            </p:txEl>
                                          </p:spTgt>
                                        </p:tgtEl>
                                        <p:attrNameLst>
                                          <p:attrName>style.visibility</p:attrName>
                                        </p:attrNameLst>
                                      </p:cBhvr>
                                      <p:to>
                                        <p:strVal val="visible"/>
                                      </p:to>
                                    </p:set>
                                    <p:animEffect transition="in" filter="wipe(up)">
                                      <p:cBhvr>
                                        <p:cTn id="21" dur="500"/>
                                        <p:tgtEl>
                                          <p:spTgt spid="1049063">
                                            <p:txEl>
                                              <p:pRg st="5" end="5"/>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049063">
                                            <p:txEl>
                                              <p:pRg st="6" end="6"/>
                                            </p:txEl>
                                          </p:spTgt>
                                        </p:tgtEl>
                                        <p:attrNameLst>
                                          <p:attrName>style.visibility</p:attrName>
                                        </p:attrNameLst>
                                      </p:cBhvr>
                                      <p:to>
                                        <p:strVal val="visible"/>
                                      </p:to>
                                    </p:set>
                                    <p:animEffect transition="in" filter="wipe(up)">
                                      <p:cBhvr>
                                        <p:cTn id="24" dur="500"/>
                                        <p:tgtEl>
                                          <p:spTgt spid="1049063">
                                            <p:txEl>
                                              <p:pRg st="6" end="6"/>
                                            </p:txEl>
                                          </p:spTgt>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049065"/>
                                        </p:tgtEl>
                                        <p:attrNameLst>
                                          <p:attrName>style.visibility</p:attrName>
                                        </p:attrNameLst>
                                      </p:cBhvr>
                                      <p:to>
                                        <p:strVal val="visible"/>
                                      </p:to>
                                    </p:set>
                                    <p:animEffect transition="in" filter="checkerboard(across)">
                                      <p:cBhvr>
                                        <p:cTn id="27" dur="500"/>
                                        <p:tgtEl>
                                          <p:spTgt spid="1049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63" grpId="0" build="p"/>
      <p:bldP spid="1049063" grpId="1" build="p"/>
      <p:bldP spid="1049065" grpId="0" bldLvl="0" animBg="1"/>
      <p:bldP spid="1049065"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举例：</a:t>
            </a:r>
            <a:endParaRPr lang="zh-CN" altLang="en-US"/>
          </a:p>
        </p:txBody>
      </p:sp>
      <p:sp>
        <p:nvSpPr>
          <p:cNvPr id="3" name="内容占位符 2"/>
          <p:cNvSpPr>
            <a:spLocks noGrp="1"/>
          </p:cNvSpPr>
          <p:nvPr>
            <p:ph idx="1"/>
          </p:nvPr>
        </p:nvSpPr>
        <p:spPr>
          <a:xfrm>
            <a:off x="608330" y="1490345"/>
            <a:ext cx="5368925" cy="4759325"/>
          </a:xfrm>
          <a:ln>
            <a:solidFill>
              <a:schemeClr val="bg1">
                <a:lumMod val="75000"/>
              </a:schemeClr>
            </a:solidFill>
          </a:ln>
        </p:spPr>
        <p:txBody>
          <a:bodyPr/>
          <a:p>
            <a:pPr>
              <a:buFont typeface="Wingdings" panose="05000000000000000000" charset="0"/>
              <a:buChar char="n"/>
            </a:pPr>
            <a:r>
              <a:rPr lang="zh-CN" altLang="en-US" sz="2400" b="1">
                <a:solidFill>
                  <a:srgbClr val="0070C0"/>
                </a:solidFill>
                <a:latin typeface="微软雅黑" panose="020B0503020204020204" charset="-122"/>
                <a:ea typeface="微软雅黑" panose="020B0503020204020204" charset="-122"/>
                <a:cs typeface="微软雅黑" panose="020B0503020204020204" charset="-122"/>
                <a:sym typeface="+mn-ea"/>
              </a:rPr>
              <a:t>场景</a:t>
            </a:r>
            <a:r>
              <a:rPr lang="en-US" altLang="zh-CN" sz="2400" b="1">
                <a:solidFill>
                  <a:srgbClr val="0070C0"/>
                </a:solidFill>
                <a:latin typeface="微软雅黑" panose="020B0503020204020204" charset="-122"/>
                <a:ea typeface="微软雅黑" panose="020B0503020204020204" charset="-122"/>
                <a:cs typeface="微软雅黑" panose="020B0503020204020204" charset="-122"/>
                <a:sym typeface="+mn-ea"/>
              </a:rPr>
              <a:t>1</a:t>
            </a:r>
            <a:r>
              <a:rPr lang="zh-CN" altLang="en-US" sz="2400" b="1">
                <a:solidFill>
                  <a:srgbClr val="0070C0"/>
                </a:solidFill>
                <a:latin typeface="微软雅黑" panose="020B0503020204020204" charset="-122"/>
                <a:ea typeface="微软雅黑" panose="020B0503020204020204" charset="-122"/>
                <a:cs typeface="微软雅黑" panose="020B0503020204020204" charset="-122"/>
                <a:sym typeface="+mn-ea"/>
              </a:rPr>
              <a:t>：公开招标第</a:t>
            </a:r>
            <a:r>
              <a:rPr lang="en-US" altLang="zh-CN" sz="2400" b="1">
                <a:solidFill>
                  <a:srgbClr val="0070C0"/>
                </a:solidFill>
                <a:latin typeface="微软雅黑" panose="020B0503020204020204" charset="-122"/>
                <a:ea typeface="微软雅黑" panose="020B0503020204020204" charset="-122"/>
                <a:cs typeface="微软雅黑" panose="020B0503020204020204" charset="-122"/>
                <a:sym typeface="+mn-ea"/>
              </a:rPr>
              <a:t>1</a:t>
            </a:r>
            <a:r>
              <a:rPr lang="zh-CN" altLang="en-US" sz="2400" b="1">
                <a:solidFill>
                  <a:srgbClr val="0070C0"/>
                </a:solidFill>
                <a:latin typeface="微软雅黑" panose="020B0503020204020204" charset="-122"/>
                <a:ea typeface="微软雅黑" panose="020B0503020204020204" charset="-122"/>
                <a:cs typeface="微软雅黑" panose="020B0503020204020204" charset="-122"/>
                <a:sym typeface="+mn-ea"/>
              </a:rPr>
              <a:t>次只有</a:t>
            </a:r>
            <a:r>
              <a:rPr lang="en-US" altLang="zh-CN" sz="2400" b="1">
                <a:solidFill>
                  <a:srgbClr val="0070C0"/>
                </a:solidFill>
                <a:latin typeface="微软雅黑" panose="020B0503020204020204" charset="-122"/>
                <a:ea typeface="微软雅黑" panose="020B0503020204020204" charset="-122"/>
                <a:cs typeface="微软雅黑" panose="020B0503020204020204" charset="-122"/>
                <a:sym typeface="+mn-ea"/>
              </a:rPr>
              <a:t>1</a:t>
            </a:r>
            <a:r>
              <a:rPr lang="zh-CN" altLang="en-US" sz="2400" b="1">
                <a:solidFill>
                  <a:srgbClr val="0070C0"/>
                </a:solidFill>
                <a:latin typeface="微软雅黑" panose="020B0503020204020204" charset="-122"/>
                <a:ea typeface="微软雅黑" panose="020B0503020204020204" charset="-122"/>
                <a:cs typeface="微软雅黑" panose="020B0503020204020204" charset="-122"/>
                <a:sym typeface="+mn-ea"/>
              </a:rPr>
              <a:t>家，第</a:t>
            </a:r>
            <a:r>
              <a:rPr lang="en-US" altLang="zh-CN" sz="2400" b="1">
                <a:solidFill>
                  <a:srgbClr val="0070C0"/>
                </a:solidFill>
                <a:latin typeface="微软雅黑" panose="020B0503020204020204" charset="-122"/>
                <a:ea typeface="微软雅黑" panose="020B0503020204020204" charset="-122"/>
                <a:cs typeface="微软雅黑" panose="020B0503020204020204" charset="-122"/>
                <a:sym typeface="+mn-ea"/>
              </a:rPr>
              <a:t>2</a:t>
            </a:r>
            <a:r>
              <a:rPr lang="zh-CN" altLang="en-US" sz="2400" b="1">
                <a:solidFill>
                  <a:srgbClr val="0070C0"/>
                </a:solidFill>
                <a:latin typeface="微软雅黑" panose="020B0503020204020204" charset="-122"/>
                <a:ea typeface="微软雅黑" panose="020B0503020204020204" charset="-122"/>
                <a:cs typeface="微软雅黑" panose="020B0503020204020204" charset="-122"/>
                <a:sym typeface="+mn-ea"/>
              </a:rPr>
              <a:t>次也只有</a:t>
            </a:r>
            <a:r>
              <a:rPr lang="en-US" altLang="zh-CN" sz="2400" b="1">
                <a:solidFill>
                  <a:srgbClr val="0070C0"/>
                </a:solidFill>
                <a:latin typeface="微软雅黑" panose="020B0503020204020204" charset="-122"/>
                <a:ea typeface="微软雅黑" panose="020B0503020204020204" charset="-122"/>
                <a:cs typeface="微软雅黑" panose="020B0503020204020204" charset="-122"/>
                <a:sym typeface="+mn-ea"/>
              </a:rPr>
              <a:t>1</a:t>
            </a:r>
            <a:r>
              <a:rPr lang="zh-CN" altLang="en-US" sz="2400" b="1">
                <a:solidFill>
                  <a:srgbClr val="0070C0"/>
                </a:solidFill>
                <a:latin typeface="微软雅黑" panose="020B0503020204020204" charset="-122"/>
                <a:ea typeface="微软雅黑" panose="020B0503020204020204" charset="-122"/>
                <a:cs typeface="微软雅黑" panose="020B0503020204020204" charset="-122"/>
                <a:sym typeface="+mn-ea"/>
              </a:rPr>
              <a:t>家，能不能转单一来源？</a:t>
            </a:r>
            <a:endParaRPr lang="zh-CN" altLang="en-US" sz="2400" b="1">
              <a:solidFill>
                <a:srgbClr val="0070C0"/>
              </a:solidFill>
              <a:latin typeface="微软雅黑" panose="020B0503020204020204" charset="-122"/>
              <a:ea typeface="微软雅黑" panose="020B0503020204020204" charset="-122"/>
              <a:cs typeface="微软雅黑" panose="020B0503020204020204" charset="-122"/>
            </a:endParaRPr>
          </a:p>
          <a:p>
            <a:pPr marL="0" indent="457200">
              <a:buFont typeface="Wingdings" panose="05000000000000000000" charset="0"/>
              <a:buNone/>
            </a:pP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符合单一来源的，报财政批准后可以转单一来源</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endParaRPr>
          </a:p>
          <a:p>
            <a:pPr marL="0" indent="457200">
              <a:buFont typeface="Wingdings" panose="05000000000000000000" charset="0"/>
              <a:buNone/>
            </a:pP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应当组织评审专家对采购文件没有不合理条款或者采购过程合法合规出具具体论证意见，并公示</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5" name="内容占位符 2"/>
          <p:cNvSpPr>
            <a:spLocks noGrp="1"/>
          </p:cNvSpPr>
          <p:nvPr/>
        </p:nvSpPr>
        <p:spPr>
          <a:xfrm>
            <a:off x="6208395" y="1490345"/>
            <a:ext cx="5368925" cy="4759325"/>
          </a:xfrm>
          <a:prstGeom prst="rect">
            <a:avLst/>
          </a:prstGeom>
          <a:ln>
            <a:solidFill>
              <a:schemeClr val="bg1">
                <a:lumMod val="75000"/>
              </a:schemeClr>
            </a:solidFill>
          </a:ln>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charset="0"/>
              <a:buChar char="n"/>
            </a:pPr>
            <a:r>
              <a:rPr lang="zh-CN" altLang="en-US" sz="2400" b="1">
                <a:solidFill>
                  <a:srgbClr val="0070C0"/>
                </a:solidFill>
                <a:sym typeface="+mn-ea"/>
              </a:rPr>
              <a:t>场景</a:t>
            </a:r>
            <a:r>
              <a:rPr lang="en-US" altLang="zh-CN" sz="2400" b="1">
                <a:solidFill>
                  <a:srgbClr val="0070C0"/>
                </a:solidFill>
                <a:sym typeface="+mn-ea"/>
              </a:rPr>
              <a:t>2</a:t>
            </a:r>
            <a:r>
              <a:rPr lang="zh-CN" altLang="en-US" sz="2400" b="1">
                <a:solidFill>
                  <a:srgbClr val="0070C0"/>
                </a:solidFill>
                <a:sym typeface="+mn-ea"/>
              </a:rPr>
              <a:t>：公开招标第</a:t>
            </a:r>
            <a:r>
              <a:rPr lang="en-US" altLang="zh-CN" sz="2400" b="1">
                <a:solidFill>
                  <a:srgbClr val="0070C0"/>
                </a:solidFill>
                <a:sym typeface="+mn-ea"/>
              </a:rPr>
              <a:t>1</a:t>
            </a:r>
            <a:r>
              <a:rPr lang="zh-CN" altLang="en-US" sz="2400" b="1">
                <a:solidFill>
                  <a:srgbClr val="0070C0"/>
                </a:solidFill>
                <a:sym typeface="+mn-ea"/>
              </a:rPr>
              <a:t>次只有</a:t>
            </a:r>
            <a:r>
              <a:rPr lang="en-US" altLang="zh-CN" sz="2400" b="1">
                <a:solidFill>
                  <a:srgbClr val="0070C0"/>
                </a:solidFill>
                <a:sym typeface="+mn-ea"/>
              </a:rPr>
              <a:t>2</a:t>
            </a:r>
            <a:r>
              <a:rPr lang="zh-CN" altLang="en-US" sz="2400" b="1">
                <a:solidFill>
                  <a:srgbClr val="0070C0"/>
                </a:solidFill>
                <a:sym typeface="+mn-ea"/>
              </a:rPr>
              <a:t>家，第</a:t>
            </a:r>
            <a:r>
              <a:rPr lang="en-US" altLang="zh-CN" sz="2400" b="1">
                <a:solidFill>
                  <a:srgbClr val="0070C0"/>
                </a:solidFill>
                <a:sym typeface="+mn-ea"/>
              </a:rPr>
              <a:t>2</a:t>
            </a:r>
            <a:r>
              <a:rPr lang="zh-CN" altLang="en-US" sz="2400" b="1">
                <a:solidFill>
                  <a:srgbClr val="0070C0"/>
                </a:solidFill>
                <a:sym typeface="+mn-ea"/>
              </a:rPr>
              <a:t>次也只有</a:t>
            </a:r>
            <a:r>
              <a:rPr lang="en-US" altLang="zh-CN" sz="2400" b="1">
                <a:solidFill>
                  <a:srgbClr val="0070C0"/>
                </a:solidFill>
                <a:sym typeface="+mn-ea"/>
              </a:rPr>
              <a:t>2</a:t>
            </a:r>
            <a:r>
              <a:rPr lang="zh-CN" altLang="en-US" sz="2400" b="1">
                <a:solidFill>
                  <a:srgbClr val="0070C0"/>
                </a:solidFill>
                <a:sym typeface="+mn-ea"/>
              </a:rPr>
              <a:t>家，转什么？</a:t>
            </a:r>
            <a:endParaRPr lang="zh-CN" altLang="en-US" sz="2400" b="1">
              <a:solidFill>
                <a:srgbClr val="0070C0"/>
              </a:solidFill>
              <a:sym typeface="+mn-ea"/>
            </a:endParaRPr>
          </a:p>
          <a:p>
            <a:pPr marL="0" indent="457200">
              <a:buFont typeface="Wingdings" panose="05000000000000000000" charset="0"/>
              <a:buNone/>
            </a:pPr>
            <a:r>
              <a:rPr lang="zh-CN" altLang="en-US" sz="2400" b="1">
                <a:solidFill>
                  <a:srgbClr val="FF0000"/>
                </a:solidFill>
                <a:sym typeface="+mn-ea"/>
              </a:rPr>
              <a:t>报财政批准后使用竞争性谈判</a:t>
            </a:r>
            <a:endParaRPr lang="zh-CN" altLang="en-US" sz="2400" b="1">
              <a:solidFill>
                <a:srgbClr val="FF0000"/>
              </a:solidFill>
              <a:sym typeface="+mn-ea"/>
            </a:endParaRPr>
          </a:p>
          <a:p>
            <a:endParaRPr lang="zh-CN" altLang="en-US" sz="2400" b="1">
              <a:solidFill>
                <a:srgbClr val="FF0000"/>
              </a:solidFill>
              <a:sym typeface="+mn-ea"/>
            </a:endParaRPr>
          </a:p>
        </p:txBody>
      </p:sp>
      <p:graphicFrame>
        <p:nvGraphicFramePr>
          <p:cNvPr id="6" name="表格 5"/>
          <p:cNvGraphicFramePr/>
          <p:nvPr>
            <p:custDataLst>
              <p:tags r:id="rId1"/>
            </p:custDataLst>
          </p:nvPr>
        </p:nvGraphicFramePr>
        <p:xfrm>
          <a:off x="6355715" y="3766185"/>
          <a:ext cx="5074285" cy="2176145"/>
        </p:xfrm>
        <a:graphic>
          <a:graphicData uri="http://schemas.openxmlformats.org/drawingml/2006/table">
            <a:tbl>
              <a:tblPr/>
              <a:tblGrid>
                <a:gridCol w="1061720"/>
                <a:gridCol w="4012565"/>
              </a:tblGrid>
              <a:tr h="523875">
                <a:tc>
                  <a:txBody>
                    <a:bodyPr/>
                    <a:p>
                      <a:pPr indent="0" algn="ctr">
                        <a:lnSpc>
                          <a:spcPct val="150000"/>
                        </a:lnSpc>
                        <a:buNone/>
                      </a:pPr>
                      <a:r>
                        <a:rPr lang="zh-CN" altLang="en-US" sz="1600" b="1">
                          <a:solidFill>
                            <a:srgbClr val="000000"/>
                          </a:solidFill>
                          <a:latin typeface="微软雅黑" panose="020B0503020204020204" charset="-122"/>
                          <a:ea typeface="微软雅黑" panose="020B0503020204020204" charset="-122"/>
                          <a:cs typeface="仿宋" panose="02010609060101010101" charset="-122"/>
                        </a:rPr>
                        <a:t>环节</a:t>
                      </a:r>
                      <a:endParaRPr lang="zh-CN" altLang="en-US" sz="1600" b="1">
                        <a:solidFill>
                          <a:srgbClr val="000000"/>
                        </a:solidFill>
                        <a:latin typeface="微软雅黑" panose="020B0503020204020204" charset="-122"/>
                        <a:ea typeface="微软雅黑" panose="020B0503020204020204" charset="-122"/>
                        <a:cs typeface="仿宋" panose="0201060906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p>
                      <a:pPr indent="0" algn="ctr">
                        <a:lnSpc>
                          <a:spcPct val="150000"/>
                        </a:lnSpc>
                        <a:buNone/>
                      </a:pPr>
                      <a:r>
                        <a:rPr lang="zh-CN" altLang="en-US" sz="1600" b="1">
                          <a:solidFill>
                            <a:srgbClr val="000000"/>
                          </a:solidFill>
                          <a:latin typeface="微软雅黑" panose="020B0503020204020204" charset="-122"/>
                          <a:ea typeface="微软雅黑" panose="020B0503020204020204" charset="-122"/>
                          <a:cs typeface="仿宋" panose="02010609060101010101" charset="-122"/>
                        </a:rPr>
                        <a:t>关键管控点</a:t>
                      </a:r>
                      <a:endParaRPr lang="zh-CN" altLang="en-US" sz="1600" b="1">
                        <a:solidFill>
                          <a:srgbClr val="000000"/>
                        </a:solidFill>
                        <a:latin typeface="微软雅黑" panose="020B0503020204020204" charset="-122"/>
                        <a:ea typeface="微软雅黑" panose="020B0503020204020204" charset="-122"/>
                        <a:cs typeface="仿宋" panose="0201060906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1652270">
                <a:tc>
                  <a:txBody>
                    <a:bodyPr/>
                    <a:p>
                      <a:pPr indent="0" algn="ctr">
                        <a:lnSpc>
                          <a:spcPct val="150000"/>
                        </a:lnSpc>
                        <a:buNone/>
                      </a:pPr>
                      <a:r>
                        <a:rPr lang="en-US" sz="1600" b="0">
                          <a:solidFill>
                            <a:srgbClr val="000000"/>
                          </a:solidFill>
                          <a:latin typeface="微软雅黑" panose="020B0503020204020204" charset="-122"/>
                          <a:ea typeface="微软雅黑" panose="020B0503020204020204" charset="-122"/>
                          <a:cs typeface="仿宋" panose="02010609060101010101" charset="-122"/>
                        </a:rPr>
                        <a:t>变更采购方式</a:t>
                      </a:r>
                      <a:endParaRPr lang="en-US" sz="1600" b="0">
                        <a:solidFill>
                          <a:srgbClr val="000000"/>
                        </a:solidFill>
                        <a:latin typeface="微软雅黑" panose="020B0503020204020204" charset="-122"/>
                        <a:ea typeface="微软雅黑" panose="020B0503020204020204" charset="-122"/>
                        <a:cs typeface="仿宋" panose="0201060906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p>
                      <a:pPr indent="0">
                        <a:lnSpc>
                          <a:spcPct val="150000"/>
                        </a:lnSpc>
                        <a:buNone/>
                      </a:pPr>
                      <a:r>
                        <a:rPr lang="en-US" sz="1600" b="0">
                          <a:solidFill>
                            <a:srgbClr val="FF0000"/>
                          </a:solidFill>
                          <a:latin typeface="微软雅黑" panose="020B0503020204020204" charset="-122"/>
                          <a:ea typeface="微软雅黑" panose="020B0503020204020204" charset="-122"/>
                          <a:cs typeface="仿宋" panose="02010609060101010101" charset="-122"/>
                        </a:rPr>
                        <a:t>申请变更采购方式的主体、程序□</a:t>
                      </a:r>
                      <a:endParaRPr lang="en-US" sz="1600" b="0">
                        <a:solidFill>
                          <a:srgbClr val="FF0000"/>
                        </a:solidFill>
                        <a:latin typeface="微软雅黑" panose="020B0503020204020204" charset="-122"/>
                        <a:ea typeface="微软雅黑" panose="020B0503020204020204" charset="-122"/>
                        <a:cs typeface="仿宋" panose="02010609060101010101" charset="-122"/>
                      </a:endParaRPr>
                    </a:p>
                    <a:p>
                      <a:pPr indent="0">
                        <a:lnSpc>
                          <a:spcPct val="150000"/>
                        </a:lnSpc>
                        <a:buNone/>
                      </a:pPr>
                      <a:r>
                        <a:rPr lang="en-US" sz="1600" b="0">
                          <a:solidFill>
                            <a:srgbClr val="000000"/>
                          </a:solidFill>
                          <a:latin typeface="微软雅黑" panose="020B0503020204020204" charset="-122"/>
                          <a:ea typeface="微软雅黑" panose="020B0503020204020204" charset="-122"/>
                          <a:cs typeface="仿宋" panose="02010609060101010101" charset="-122"/>
                        </a:rPr>
                        <a:t>未覆盖以上所有管控点□</a:t>
                      </a:r>
                      <a:endParaRPr lang="en-US" sz="1600" b="0">
                        <a:solidFill>
                          <a:srgbClr val="000000"/>
                        </a:solidFill>
                        <a:latin typeface="微软雅黑" panose="020B0503020204020204" charset="-122"/>
                        <a:ea typeface="微软雅黑" panose="020B0503020204020204" charset="-122"/>
                        <a:cs typeface="仿宋" panose="0201060906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
                                            <p:bg/>
                                          </p:spTgt>
                                        </p:tgtEl>
                                        <p:attrNameLst>
                                          <p:attrName>style.visibility</p:attrName>
                                        </p:attrNameLst>
                                      </p:cBhvr>
                                      <p:to>
                                        <p:strVal val="visible"/>
                                      </p:to>
                                    </p:set>
                                    <p:animEffect transition="in" filter="diamond(in)">
                                      <p:cBhvr>
                                        <p:cTn id="27" dur="2000"/>
                                        <p:tgtEl>
                                          <p:spTgt spid="5">
                                            <p:bg/>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diamond(in)">
                                      <p:cBhvr>
                                        <p:cTn id="32" dur="20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diamond(in)">
                                      <p:cBhvr>
                                        <p:cTn id="3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3" grpId="1" animBg="1" build="p"/>
      <p:bldP spid="5" grpId="0" animBg="1" build="p"/>
      <p:bldP spid="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1.</a:t>
            </a:r>
            <a:r>
              <a:rPr lang="zh-CN" altLang="en-US"/>
              <a:t>封面</a:t>
            </a:r>
            <a:endParaRPr lang="zh-CN" altLang="en-US"/>
          </a:p>
        </p:txBody>
      </p:sp>
      <p:sp>
        <p:nvSpPr>
          <p:cNvPr id="3" name="内容占位符 2"/>
          <p:cNvSpPr>
            <a:spLocks noGrp="1"/>
          </p:cNvSpPr>
          <p:nvPr>
            <p:ph idx="1"/>
          </p:nvPr>
        </p:nvSpPr>
        <p:spPr/>
        <p:txBody>
          <a:bodyPr/>
          <a:p>
            <a:pPr>
              <a:buFont typeface="Wingdings" panose="05000000000000000000" charset="0"/>
              <a:buChar char="n"/>
            </a:pPr>
            <a:r>
              <a:rPr lang="zh-CN" altLang="en-US"/>
              <a:t>点击运算</a:t>
            </a:r>
            <a:endParaRPr lang="zh-CN" altLang="en-US"/>
          </a:p>
          <a:p>
            <a:pPr>
              <a:buFont typeface="Wingdings" panose="05000000000000000000" charset="0"/>
              <a:buChar char="n"/>
            </a:pPr>
            <a:endParaRPr lang="zh-CN" altLang="en-US"/>
          </a:p>
          <a:p>
            <a:pPr marL="0" indent="0">
              <a:buFont typeface="Wingdings" panose="05000000000000000000" charset="0"/>
              <a:buNone/>
            </a:pPr>
            <a:r>
              <a:rPr lang="zh-CN" altLang="en-US" b="1"/>
              <a:t>基本要求：</a:t>
            </a:r>
            <a:endParaRPr lang="zh-CN" altLang="en-US" b="1"/>
          </a:p>
          <a:p>
            <a:pPr marL="0" indent="0">
              <a:buFont typeface="Wingdings" panose="05000000000000000000" charset="0"/>
              <a:buNone/>
            </a:pPr>
            <a:r>
              <a:rPr lang="zh-CN" altLang="en-US"/>
              <a:t>跟决算报表数据保持一致</a:t>
            </a:r>
            <a:endParaRPr lang="zh-CN" altLang="en-US"/>
          </a:p>
          <a:p>
            <a:pPr marL="0" indent="0">
              <a:buFont typeface="Wingdings" panose="05000000000000000000" charset="0"/>
              <a:buNone/>
            </a:pPr>
            <a:r>
              <a:rPr lang="zh-CN" altLang="en-US"/>
              <a:t>不要出现低级错误</a:t>
            </a:r>
            <a:endParaRPr lang="zh-CN" altLang="en-US"/>
          </a:p>
          <a:p>
            <a:pPr>
              <a:buFont typeface="Wingdings" panose="05000000000000000000" charset="0"/>
              <a:buChar char="n"/>
            </a:pPr>
            <a:endParaRPr lang="zh-CN" altLang="en-US"/>
          </a:p>
        </p:txBody>
      </p:sp>
      <p:sp>
        <p:nvSpPr>
          <p:cNvPr id="8" name="灯片编号占位符 7"/>
          <p:cNvSpPr>
            <a:spLocks noGrp="1"/>
          </p:cNvSpPr>
          <p:nvPr>
            <p:ph type="sldNum" sz="quarter" idx="12"/>
          </p:nvPr>
        </p:nvSpPr>
        <p:spPr/>
        <p:txBody>
          <a:bodyPr/>
          <a:p>
            <a:fld id="{49AE70B2-8BF9-45C0-BB95-33D1B9D3A854}" type="slidenum">
              <a:rPr lang="zh-CN" altLang="en-US" smtClean="0"/>
            </a:fld>
            <a:endParaRPr lang="zh-CN" altLang="en-US"/>
          </a:p>
        </p:txBody>
      </p:sp>
      <p:pic>
        <p:nvPicPr>
          <p:cNvPr id="4" name="图片 3"/>
          <p:cNvPicPr>
            <a:picLocks noChangeAspect="1"/>
          </p:cNvPicPr>
          <p:nvPr/>
        </p:nvPicPr>
        <p:blipFill>
          <a:blip r:embed="rId1"/>
          <a:stretch>
            <a:fillRect/>
          </a:stretch>
        </p:blipFill>
        <p:spPr>
          <a:xfrm>
            <a:off x="3533775" y="1201420"/>
            <a:ext cx="8481695" cy="5048250"/>
          </a:xfrm>
          <a:prstGeom prst="rect">
            <a:avLst/>
          </a:prstGeom>
        </p:spPr>
      </p:pic>
      <p:pic>
        <p:nvPicPr>
          <p:cNvPr id="9" name="图片 8"/>
          <p:cNvPicPr>
            <a:picLocks noChangeAspect="1"/>
          </p:cNvPicPr>
          <p:nvPr/>
        </p:nvPicPr>
        <p:blipFill>
          <a:blip r:embed="rId2"/>
          <a:stretch>
            <a:fillRect/>
          </a:stretch>
        </p:blipFill>
        <p:spPr>
          <a:xfrm>
            <a:off x="4986655" y="1821815"/>
            <a:ext cx="1676400" cy="161925"/>
          </a:xfrm>
          <a:prstGeom prst="rect">
            <a:avLst/>
          </a:prstGeom>
        </p:spPr>
      </p:pic>
      <p:pic>
        <p:nvPicPr>
          <p:cNvPr id="10" name="图片 9"/>
          <p:cNvPicPr>
            <a:picLocks noChangeAspect="1"/>
          </p:cNvPicPr>
          <p:nvPr/>
        </p:nvPicPr>
        <p:blipFill>
          <a:blip r:embed="rId2"/>
          <a:stretch>
            <a:fillRect/>
          </a:stretch>
        </p:blipFill>
        <p:spPr>
          <a:xfrm>
            <a:off x="4986655" y="2289175"/>
            <a:ext cx="1676400" cy="161925"/>
          </a:xfrm>
          <a:prstGeom prst="rect">
            <a:avLst/>
          </a:prstGeom>
        </p:spPr>
      </p:pic>
      <p:pic>
        <p:nvPicPr>
          <p:cNvPr id="11" name="图片 10"/>
          <p:cNvPicPr/>
          <p:nvPr/>
        </p:nvPicPr>
        <p:blipFill>
          <a:blip r:embed="rId2"/>
          <a:stretch>
            <a:fillRect/>
          </a:stretch>
        </p:blipFill>
        <p:spPr>
          <a:xfrm>
            <a:off x="4986655" y="4592320"/>
            <a:ext cx="1332230" cy="15557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486410" y="1579245"/>
            <a:ext cx="11217910" cy="2199640"/>
          </a:xfrm>
          <a:prstGeom prst="rect">
            <a:avLst/>
          </a:prstGeom>
          <a:solidFill>
            <a:srgbClr val="0070C0">
              <a:alpha val="21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marL="0" indent="0">
              <a:lnSpc>
                <a:spcPct val="150000"/>
              </a:lnSpc>
              <a:buNone/>
            </a:pPr>
            <a:r>
              <a:rPr lang="zh-CN" altLang="en-US" sz="2000">
                <a:solidFill>
                  <a:schemeClr val="tx1"/>
                </a:solidFill>
                <a:latin typeface="微软雅黑" panose="020B0503020204020204" charset="-122"/>
                <a:ea typeface="微软雅黑" panose="020B0503020204020204" charset="-122"/>
                <a:cs typeface="微软雅黑" panose="020B0503020204020204" charset="-122"/>
                <a:sym typeface="+mn-ea"/>
              </a:rPr>
              <a:t>张三作为某处室采购项目负责人，在供应商中标后积极督促供应商履约，根据采购需求中的验收方案组织验收，按要求选取验收小组成员（</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3</a:t>
            </a:r>
            <a:r>
              <a:rPr lang="zh-CN" altLang="en-US" sz="2000">
                <a:solidFill>
                  <a:schemeClr val="tx1"/>
                </a:solidFill>
                <a:latin typeface="微软雅黑" panose="020B0503020204020204" charset="-122"/>
                <a:ea typeface="微软雅黑" panose="020B0503020204020204" charset="-122"/>
                <a:cs typeface="微软雅黑" panose="020B0503020204020204" charset="-122"/>
                <a:sym typeface="+mn-ea"/>
              </a:rPr>
              <a:t>人：组长是外单位行业专家、成员包括办公室综合岗</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en-US" sz="2000">
                <a:solidFill>
                  <a:schemeClr val="tx1"/>
                </a:solidFill>
                <a:latin typeface="微软雅黑" panose="020B0503020204020204" charset="-122"/>
                <a:ea typeface="微软雅黑" panose="020B0503020204020204" charset="-122"/>
                <a:cs typeface="微软雅黑" panose="020B0503020204020204" charset="-122"/>
                <a:sym typeface="+mn-ea"/>
              </a:rPr>
              <a:t>人、张三作为采购服务的直接</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000">
                <a:solidFill>
                  <a:schemeClr val="tx1"/>
                </a:solidFill>
                <a:latin typeface="微软雅黑" panose="020B0503020204020204" charset="-122"/>
                <a:ea typeface="微软雅黑" panose="020B0503020204020204" charset="-122"/>
                <a:cs typeface="微软雅黑" panose="020B0503020204020204" charset="-122"/>
                <a:sym typeface="+mn-ea"/>
              </a:rPr>
              <a:t>使用人</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000">
                <a:solidFill>
                  <a:schemeClr val="tx1"/>
                </a:solidFill>
                <a:latin typeface="微软雅黑" panose="020B0503020204020204" charset="-122"/>
                <a:ea typeface="微软雅黑" panose="020B0503020204020204" charset="-122"/>
                <a:cs typeface="微软雅黑" panose="020B0503020204020204" charset="-122"/>
                <a:sym typeface="+mn-ea"/>
              </a:rPr>
              <a:t>参与验收小组但不作为组长），严格对照招标文件的需求核查供应商履约情况，验收报告按要求由验收组长签字并明确同意或者不同意。</a:t>
            </a:r>
            <a:endParaRPr lang="zh-CN" altLang="en-US" sz="200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2" name="标题 1"/>
          <p:cNvSpPr>
            <a:spLocks noGrp="1"/>
          </p:cNvSpPr>
          <p:nvPr>
            <p:ph type="title"/>
          </p:nvPr>
        </p:nvSpPr>
        <p:spPr/>
        <p:txBody>
          <a:bodyPr/>
          <a:p>
            <a:r>
              <a:rPr lang="zh-CN" altLang="en-US"/>
              <a:t>举例：</a:t>
            </a:r>
            <a:endParaRPr lang="zh-CN" altLang="en-US"/>
          </a:p>
        </p:txBody>
      </p:sp>
      <p:sp>
        <p:nvSpPr>
          <p:cNvPr id="3" name="内容占位符 2"/>
          <p:cNvSpPr>
            <a:spLocks noGrp="1"/>
          </p:cNvSpPr>
          <p:nvPr>
            <p:ph idx="1"/>
          </p:nvPr>
        </p:nvSpPr>
        <p:spPr>
          <a:xfrm>
            <a:off x="608330" y="4044315"/>
            <a:ext cx="5922010" cy="2555875"/>
          </a:xfrm>
        </p:spPr>
        <p:txBody>
          <a:bodyPr>
            <a:noAutofit/>
          </a:bodyPr>
          <a:p>
            <a:pPr>
              <a:spcAft>
                <a:spcPts val="0"/>
              </a:spcAft>
              <a:buFont typeface="Wingdings" panose="05000000000000000000" charset="0"/>
              <a:buChar char="n"/>
            </a:pPr>
            <a:r>
              <a:rPr lang="zh-CN" altLang="en-US" sz="1600">
                <a:latin typeface="微软雅黑" panose="020B0503020204020204" charset="-122"/>
                <a:ea typeface="微软雅黑" panose="020B0503020204020204" charset="-122"/>
                <a:sym typeface="+mn-ea"/>
              </a:rPr>
              <a:t>张三不能参与验收</a:t>
            </a:r>
            <a:endParaRPr lang="zh-CN" altLang="en-US" sz="1600">
              <a:latin typeface="微软雅黑" panose="020B0503020204020204" charset="-122"/>
              <a:ea typeface="微软雅黑" panose="020B0503020204020204" charset="-122"/>
            </a:endParaRPr>
          </a:p>
          <a:p>
            <a:pPr>
              <a:spcAft>
                <a:spcPts val="0"/>
              </a:spcAft>
              <a:buFont typeface="Wingdings" panose="05000000000000000000" charset="0"/>
              <a:buChar char="n"/>
            </a:pPr>
            <a:r>
              <a:rPr lang="zh-CN" altLang="en-US" sz="1600">
                <a:latin typeface="微软雅黑" panose="020B0503020204020204" charset="-122"/>
                <a:ea typeface="微软雅黑" panose="020B0503020204020204" charset="-122"/>
                <a:sym typeface="+mn-ea"/>
              </a:rPr>
              <a:t>张三不能指定验收小组成员</a:t>
            </a:r>
            <a:endParaRPr lang="zh-CN" altLang="en-US" sz="1600">
              <a:latin typeface="微软雅黑" panose="020B0503020204020204" charset="-122"/>
              <a:ea typeface="微软雅黑" panose="020B0503020204020204" charset="-122"/>
              <a:sym typeface="+mn-ea"/>
            </a:endParaRPr>
          </a:p>
          <a:p>
            <a:pPr>
              <a:spcAft>
                <a:spcPts val="0"/>
              </a:spcAft>
              <a:buFont typeface="Wingdings" panose="05000000000000000000" charset="0"/>
              <a:buChar char="n"/>
            </a:pPr>
            <a:r>
              <a:rPr lang="zh-CN" altLang="en-US" sz="1600">
                <a:latin typeface="微软雅黑" panose="020B0503020204020204" charset="-122"/>
                <a:ea typeface="微软雅黑" panose="020B0503020204020204" charset="-122"/>
                <a:sym typeface="+mn-ea"/>
              </a:rPr>
              <a:t>验收小组组成不符合要求（</a:t>
            </a:r>
            <a:r>
              <a:rPr lang="zh-CN" altLang="en-US" sz="1600" b="1">
                <a:solidFill>
                  <a:srgbClr val="FF0000"/>
                </a:solidFill>
                <a:latin typeface="微软雅黑" panose="020B0503020204020204" charset="-122"/>
                <a:ea typeface="微软雅黑" panose="020B0503020204020204" charset="-122"/>
                <a:sym typeface="+mn-ea"/>
              </a:rPr>
              <a:t>五人以上单数、相关专业人员人数不得少于三分之二）</a:t>
            </a:r>
            <a:endParaRPr lang="zh-CN" altLang="en-US" sz="1600">
              <a:latin typeface="微软雅黑" panose="020B0503020204020204" charset="-122"/>
              <a:ea typeface="微软雅黑" panose="020B0503020204020204" charset="-122"/>
            </a:endParaRPr>
          </a:p>
          <a:p>
            <a:pPr>
              <a:spcAft>
                <a:spcPts val="0"/>
              </a:spcAft>
              <a:buFont typeface="Wingdings" panose="05000000000000000000" charset="0"/>
              <a:buChar char="n"/>
            </a:pPr>
            <a:r>
              <a:rPr lang="zh-CN" altLang="en-US" sz="1600">
                <a:latin typeface="微软雅黑" panose="020B0503020204020204" charset="-122"/>
                <a:ea typeface="微软雅黑" panose="020B0503020204020204" charset="-122"/>
                <a:sym typeface="+mn-ea"/>
              </a:rPr>
              <a:t>对照招标文件可能存在遗漏（投标文件中供应商响应的标准可能更高、实施过程可能出现变化）</a:t>
            </a:r>
            <a:endParaRPr lang="zh-CN" altLang="en-US" sz="1600">
              <a:latin typeface="微软雅黑" panose="020B0503020204020204" charset="-122"/>
              <a:ea typeface="微软雅黑" panose="020B0503020204020204" charset="-122"/>
            </a:endParaRPr>
          </a:p>
          <a:p>
            <a:pPr>
              <a:spcAft>
                <a:spcPts val="0"/>
              </a:spcAft>
              <a:buFont typeface="Wingdings" panose="05000000000000000000" charset="0"/>
              <a:buChar char="n"/>
            </a:pPr>
            <a:r>
              <a:rPr lang="zh-CN" altLang="en-US" sz="1600">
                <a:latin typeface="微软雅黑" panose="020B0503020204020204" charset="-122"/>
                <a:ea typeface="微软雅黑" panose="020B0503020204020204" charset="-122"/>
                <a:sym typeface="+mn-ea"/>
              </a:rPr>
              <a:t>验收报告应当根据验收方案制作，并经验收小组</a:t>
            </a:r>
            <a:r>
              <a:rPr lang="zh-CN" altLang="en-US" sz="1600" b="1">
                <a:solidFill>
                  <a:srgbClr val="FF0000"/>
                </a:solidFill>
                <a:latin typeface="微软雅黑" panose="020B0503020204020204" charset="-122"/>
                <a:ea typeface="微软雅黑" panose="020B0503020204020204" charset="-122"/>
                <a:sym typeface="+mn-ea"/>
              </a:rPr>
              <a:t>全体成员签字，还要乙方签字</a:t>
            </a:r>
            <a:endParaRPr lang="zh-CN" altLang="en-US" sz="1600" b="1">
              <a:solidFill>
                <a:srgbClr val="FF0000"/>
              </a:solidFill>
              <a:latin typeface="微软雅黑" panose="020B0503020204020204" charset="-122"/>
              <a:ea typeface="微软雅黑" panose="020B0503020204020204" charset="-122"/>
              <a:sym typeface="+mn-ea"/>
            </a:endParaRPr>
          </a:p>
        </p:txBody>
      </p:sp>
      <p:graphicFrame>
        <p:nvGraphicFramePr>
          <p:cNvPr id="5" name="表格 4"/>
          <p:cNvGraphicFramePr/>
          <p:nvPr>
            <p:custDataLst>
              <p:tags r:id="rId1"/>
            </p:custDataLst>
          </p:nvPr>
        </p:nvGraphicFramePr>
        <p:xfrm>
          <a:off x="6621780" y="4120515"/>
          <a:ext cx="5046345" cy="2154555"/>
        </p:xfrm>
        <a:graphic>
          <a:graphicData uri="http://schemas.openxmlformats.org/drawingml/2006/table">
            <a:tbl>
              <a:tblPr/>
              <a:tblGrid>
                <a:gridCol w="1055370"/>
                <a:gridCol w="3990975"/>
              </a:tblGrid>
              <a:tr h="365760">
                <a:tc>
                  <a:txBody>
                    <a:bodyPr/>
                    <a:p>
                      <a:pPr indent="0" algn="ctr">
                        <a:lnSpc>
                          <a:spcPct val="150000"/>
                        </a:lnSpc>
                        <a:buNone/>
                      </a:pPr>
                      <a:r>
                        <a:rPr lang="zh-CN" altLang="en-US" sz="1600" b="1">
                          <a:solidFill>
                            <a:srgbClr val="000000"/>
                          </a:solidFill>
                          <a:latin typeface="微软雅黑" panose="020B0503020204020204" charset="-122"/>
                          <a:ea typeface="微软雅黑" panose="020B0503020204020204" charset="-122"/>
                          <a:cs typeface="仿宋" panose="02010609060101010101" charset="-122"/>
                        </a:rPr>
                        <a:t>环节</a:t>
                      </a:r>
                      <a:endParaRPr lang="zh-CN" altLang="en-US" sz="1600" b="1">
                        <a:solidFill>
                          <a:srgbClr val="000000"/>
                        </a:solidFill>
                        <a:latin typeface="微软雅黑" panose="020B0503020204020204" charset="-122"/>
                        <a:ea typeface="微软雅黑" panose="020B0503020204020204" charset="-122"/>
                        <a:cs typeface="仿宋" panose="0201060906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p>
                      <a:pPr indent="0" algn="ctr">
                        <a:lnSpc>
                          <a:spcPct val="150000"/>
                        </a:lnSpc>
                        <a:buNone/>
                      </a:pPr>
                      <a:r>
                        <a:rPr lang="zh-CN" altLang="en-US" sz="1600" b="1">
                          <a:solidFill>
                            <a:srgbClr val="000000"/>
                          </a:solidFill>
                          <a:latin typeface="微软雅黑" panose="020B0503020204020204" charset="-122"/>
                          <a:ea typeface="微软雅黑" panose="020B0503020204020204" charset="-122"/>
                          <a:cs typeface="仿宋" panose="02010609060101010101" charset="-122"/>
                        </a:rPr>
                        <a:t>关键管控点</a:t>
                      </a:r>
                      <a:endParaRPr lang="zh-CN" altLang="en-US" sz="1600" b="1">
                        <a:solidFill>
                          <a:srgbClr val="000000"/>
                        </a:solidFill>
                        <a:latin typeface="微软雅黑" panose="020B0503020204020204" charset="-122"/>
                        <a:ea typeface="微软雅黑" panose="020B0503020204020204" charset="-122"/>
                        <a:cs typeface="仿宋" panose="0201060906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1788795">
                <a:tc>
                  <a:txBody>
                    <a:bodyPr/>
                    <a:p>
                      <a:pPr indent="0" algn="ctr">
                        <a:lnSpc>
                          <a:spcPct val="150000"/>
                        </a:lnSpc>
                        <a:buNone/>
                      </a:pPr>
                      <a:r>
                        <a:rPr lang="en-US" sz="1600" b="0">
                          <a:solidFill>
                            <a:srgbClr val="000000"/>
                          </a:solidFill>
                          <a:latin typeface="微软雅黑" panose="020B0503020204020204" charset="-122"/>
                          <a:ea typeface="微软雅黑" panose="020B0503020204020204" charset="-122"/>
                          <a:cs typeface="仿宋" panose="02010609060101010101" charset="-122"/>
                        </a:rPr>
                        <a:t>项目验收管理与绩效评价</a:t>
                      </a:r>
                      <a:endParaRPr lang="en-US" altLang="en-US" sz="1600" b="0">
                        <a:solidFill>
                          <a:srgbClr val="000000"/>
                        </a:solidFill>
                        <a:latin typeface="微软雅黑" panose="020B0503020204020204" charset="-122"/>
                        <a:ea typeface="微软雅黑" panose="020B0503020204020204" charset="-122"/>
                        <a:cs typeface="仿宋" panose="0201060906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p>
                      <a:pPr indent="0">
                        <a:lnSpc>
                          <a:spcPct val="150000"/>
                        </a:lnSpc>
                        <a:buNone/>
                      </a:pPr>
                      <a:r>
                        <a:rPr lang="en-US" sz="1600" b="0">
                          <a:solidFill>
                            <a:srgbClr val="FF0000"/>
                          </a:solidFill>
                          <a:latin typeface="微软雅黑" panose="020B0503020204020204" charset="-122"/>
                          <a:ea typeface="微软雅黑" panose="020B0503020204020204" charset="-122"/>
                          <a:cs typeface="仿宋" panose="02010609060101010101" charset="-122"/>
                        </a:rPr>
                        <a:t>单位项目验收主体、内容及程序□</a:t>
                      </a:r>
                      <a:endParaRPr lang="en-US" sz="1600" b="0">
                        <a:solidFill>
                          <a:srgbClr val="FF0000"/>
                        </a:solidFill>
                        <a:latin typeface="微软雅黑" panose="020B0503020204020204" charset="-122"/>
                        <a:ea typeface="微软雅黑" panose="020B0503020204020204" charset="-122"/>
                        <a:cs typeface="仿宋" panose="02010609060101010101" charset="-122"/>
                      </a:endParaRPr>
                    </a:p>
                    <a:p>
                      <a:pPr indent="0">
                        <a:lnSpc>
                          <a:spcPct val="150000"/>
                        </a:lnSpc>
                        <a:buNone/>
                      </a:pPr>
                      <a:r>
                        <a:rPr lang="en-US" sz="1600" b="0">
                          <a:solidFill>
                            <a:srgbClr val="000000"/>
                          </a:solidFill>
                          <a:latin typeface="微软雅黑" panose="020B0503020204020204" charset="-122"/>
                          <a:ea typeface="微软雅黑" panose="020B0503020204020204" charset="-122"/>
                          <a:cs typeface="仿宋" panose="02010609060101010101" charset="-122"/>
                        </a:rPr>
                        <a:t>单位项目档案管理□</a:t>
                      </a:r>
                      <a:endParaRPr lang="en-US" sz="1600" b="0">
                        <a:solidFill>
                          <a:srgbClr val="000000"/>
                        </a:solidFill>
                        <a:latin typeface="微软雅黑" panose="020B0503020204020204" charset="-122"/>
                        <a:ea typeface="微软雅黑" panose="020B0503020204020204" charset="-122"/>
                        <a:cs typeface="仿宋" panose="02010609060101010101" charset="-122"/>
                      </a:endParaRPr>
                    </a:p>
                    <a:p>
                      <a:pPr indent="0">
                        <a:lnSpc>
                          <a:spcPct val="150000"/>
                        </a:lnSpc>
                        <a:buNone/>
                      </a:pPr>
                      <a:r>
                        <a:rPr lang="en-US" sz="1600" b="0">
                          <a:solidFill>
                            <a:srgbClr val="000000"/>
                          </a:solidFill>
                          <a:latin typeface="微软雅黑" panose="020B0503020204020204" charset="-122"/>
                          <a:ea typeface="微软雅黑" panose="020B0503020204020204" charset="-122"/>
                          <a:cs typeface="仿宋" panose="02010609060101010101" charset="-122"/>
                        </a:rPr>
                        <a:t>单位项目绩效评价形式与内容□</a:t>
                      </a:r>
                      <a:endParaRPr lang="en-US" sz="1600" b="0">
                        <a:solidFill>
                          <a:srgbClr val="000000"/>
                        </a:solidFill>
                        <a:latin typeface="微软雅黑" panose="020B0503020204020204" charset="-122"/>
                        <a:ea typeface="微软雅黑" panose="020B0503020204020204" charset="-122"/>
                        <a:cs typeface="仿宋" panose="02010609060101010101" charset="-122"/>
                      </a:endParaRPr>
                    </a:p>
                    <a:p>
                      <a:pPr indent="0">
                        <a:lnSpc>
                          <a:spcPct val="150000"/>
                        </a:lnSpc>
                        <a:buNone/>
                      </a:pPr>
                      <a:r>
                        <a:rPr lang="en-US" sz="1600" b="0">
                          <a:solidFill>
                            <a:srgbClr val="000000"/>
                          </a:solidFill>
                          <a:latin typeface="微软雅黑" panose="020B0503020204020204" charset="-122"/>
                          <a:ea typeface="微软雅黑" panose="020B0503020204020204" charset="-122"/>
                          <a:cs typeface="仿宋" panose="02010609060101010101" charset="-122"/>
                        </a:rPr>
                        <a:t>未覆盖以上所有管控点□</a:t>
                      </a:r>
                      <a:endParaRPr lang="en-US" altLang="en-US" sz="1600" b="0">
                        <a:solidFill>
                          <a:srgbClr val="000000"/>
                        </a:solidFill>
                        <a:latin typeface="微软雅黑" panose="020B0503020204020204" charset="-122"/>
                        <a:ea typeface="微软雅黑" panose="020B0503020204020204" charset="-122"/>
                        <a:cs typeface="仿宋" panose="0201060906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bl>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marL="571500" indent="-571500">
              <a:buFont typeface="Wingdings" panose="05000000000000000000" charset="0"/>
              <a:buChar char="n"/>
            </a:pPr>
            <a:r>
              <a:rPr lang="zh-CN" altLang="en-US">
                <a:solidFill>
                  <a:srgbClr val="0070C0"/>
                </a:solidFill>
              </a:rPr>
              <a:t>单位</a:t>
            </a:r>
            <a:r>
              <a:rPr lang="en-US" altLang="zh-CN">
                <a:solidFill>
                  <a:srgbClr val="0070C0"/>
                </a:solidFill>
              </a:rPr>
              <a:t>03</a:t>
            </a:r>
            <a:r>
              <a:rPr lang="zh-CN" altLang="en-US">
                <a:solidFill>
                  <a:srgbClr val="0070C0"/>
                </a:solidFill>
              </a:rPr>
              <a:t>表</a:t>
            </a:r>
            <a:r>
              <a:rPr lang="en-US" altLang="zh-CN">
                <a:solidFill>
                  <a:srgbClr val="0070C0"/>
                </a:solidFill>
              </a:rPr>
              <a:t> </a:t>
            </a:r>
            <a:r>
              <a:rPr lang="zh-CN" altLang="en-US">
                <a:solidFill>
                  <a:srgbClr val="0070C0"/>
                </a:solidFill>
              </a:rPr>
              <a:t>负面清单</a:t>
            </a:r>
            <a:endParaRPr lang="zh-CN" altLang="en-US">
              <a:solidFill>
                <a:srgbClr val="0070C0"/>
              </a:solidFill>
            </a:endParaRPr>
          </a:p>
        </p:txBody>
      </p:sp>
      <p:sp>
        <p:nvSpPr>
          <p:cNvPr id="3" name="内容占位符 2"/>
          <p:cNvSpPr>
            <a:spLocks noGrp="1"/>
          </p:cNvSpPr>
          <p:nvPr>
            <p:ph sz="half" idx="1"/>
          </p:nvPr>
        </p:nvSpPr>
        <p:spPr/>
        <p:txBody>
          <a:bodyPr>
            <a:noAutofit/>
          </a:bodyPr>
          <a:p>
            <a:pPr marL="0" indent="0" algn="ctr">
              <a:buNone/>
            </a:pPr>
            <a:r>
              <a:rPr lang="zh-CN" altLang="en-US" sz="2400" b="1"/>
              <a:t>绝对不要出现</a:t>
            </a:r>
            <a:r>
              <a:rPr lang="en-US" altLang="zh-CN" sz="2400" b="1"/>
              <a:t>——</a:t>
            </a:r>
            <a:r>
              <a:rPr lang="zh-CN" altLang="en-US" sz="2400" b="1"/>
              <a:t>真实性（一致性）问题</a:t>
            </a:r>
            <a:endParaRPr lang="zh-CN" altLang="en-US" sz="2400" b="1"/>
          </a:p>
          <a:p>
            <a:r>
              <a:rPr lang="zh-CN" altLang="en-US" sz="2000"/>
              <a:t>选择了更新，但是制度日期还是以前年度的</a:t>
            </a:r>
            <a:endParaRPr lang="zh-CN" altLang="en-US" sz="2000"/>
          </a:p>
          <a:p>
            <a:r>
              <a:rPr lang="zh-CN" altLang="en-US" sz="2000"/>
              <a:t>制度、流程图与对应的要求偏离太大</a:t>
            </a:r>
            <a:endParaRPr lang="zh-CN" altLang="en-US" sz="2000"/>
          </a:p>
          <a:p>
            <a:pPr lvl="1"/>
            <a:r>
              <a:rPr lang="zh-CN" altLang="en-US" sz="1800"/>
              <a:t>对关键词（环节、管控点）的覆盖率很低</a:t>
            </a:r>
            <a:endParaRPr lang="zh-CN" altLang="en-US" sz="1800"/>
          </a:p>
          <a:p>
            <a:r>
              <a:rPr lang="zh-CN" altLang="en-US" sz="2000"/>
              <a:t>制度、流程图存在抄袭痕迹</a:t>
            </a:r>
            <a:endParaRPr lang="zh-CN" altLang="en-US" sz="2000"/>
          </a:p>
          <a:p>
            <a:pPr lvl="1"/>
            <a:r>
              <a:rPr lang="zh-CN" altLang="en-US" sz="1800"/>
              <a:t>非本单位</a:t>
            </a:r>
            <a:r>
              <a:rPr lang="en-US" altLang="zh-CN" sz="1800"/>
              <a:t>/</a:t>
            </a:r>
            <a:r>
              <a:rPr lang="zh-CN" altLang="en-US" sz="1800"/>
              <a:t>地区字眼</a:t>
            </a:r>
            <a:endParaRPr lang="zh-CN" altLang="en-US" sz="1800"/>
          </a:p>
          <a:p>
            <a:pPr lvl="1"/>
            <a:r>
              <a:rPr lang="zh-CN" altLang="en-US" sz="1800"/>
              <a:t>不符合行政事业单位实际，引用企业政策</a:t>
            </a:r>
            <a:endParaRPr lang="zh-CN" altLang="en-US" sz="1800"/>
          </a:p>
          <a:p>
            <a:endParaRPr lang="zh-CN" altLang="en-US" sz="1800"/>
          </a:p>
        </p:txBody>
      </p:sp>
      <p:sp>
        <p:nvSpPr>
          <p:cNvPr id="4" name="内容占位符 3"/>
          <p:cNvSpPr>
            <a:spLocks noGrp="1"/>
          </p:cNvSpPr>
          <p:nvPr>
            <p:ph sz="half" idx="2"/>
          </p:nvPr>
        </p:nvSpPr>
        <p:spPr/>
        <p:txBody>
          <a:bodyPr>
            <a:normAutofit/>
          </a:bodyPr>
          <a:p>
            <a:pPr marL="0" indent="0" algn="ctr">
              <a:buNone/>
            </a:pPr>
            <a:r>
              <a:rPr lang="zh-CN" altLang="en-US" sz="2400" b="1"/>
              <a:t>尽量不要出现</a:t>
            </a:r>
            <a:r>
              <a:rPr lang="en-US" altLang="zh-CN" sz="2400" b="1"/>
              <a:t>——</a:t>
            </a:r>
            <a:r>
              <a:rPr lang="zh-CN" altLang="en-US" sz="2400" b="1"/>
              <a:t>质量问题</a:t>
            </a:r>
            <a:endParaRPr lang="zh-CN" altLang="en-US" sz="2400" b="1"/>
          </a:p>
          <a:p>
            <a:endParaRPr lang="zh-CN" altLang="en-US" sz="2400">
              <a:sym typeface="+mn-ea"/>
            </a:endParaRPr>
          </a:p>
          <a:p>
            <a:r>
              <a:rPr lang="zh-CN" altLang="en-US" sz="2000">
                <a:sym typeface="+mn-ea"/>
              </a:rPr>
              <a:t>制度、流程图压缩包四处传、打乱战</a:t>
            </a:r>
            <a:endParaRPr lang="zh-CN" altLang="en-US" sz="2000">
              <a:sym typeface="+mn-ea"/>
            </a:endParaRPr>
          </a:p>
          <a:p>
            <a:r>
              <a:rPr lang="zh-CN" altLang="en-US" sz="2000"/>
              <a:t>制度与上位法存在明显冲突</a:t>
            </a:r>
            <a:endParaRPr lang="zh-CN" altLang="en-US" sz="2000"/>
          </a:p>
          <a:p>
            <a:r>
              <a:rPr lang="zh-CN" altLang="en-US" sz="2000"/>
              <a:t>制度与流程图存在明显冲突</a:t>
            </a:r>
            <a:endParaRPr lang="zh-CN" altLang="en-US" sz="2000"/>
          </a:p>
          <a:p>
            <a:r>
              <a:rPr lang="zh-CN" altLang="en-US" sz="2000"/>
              <a:t>制度与制度存在明显冲突</a:t>
            </a:r>
            <a:endParaRPr lang="zh-CN" altLang="en-US" sz="2000"/>
          </a:p>
          <a:p>
            <a:endParaRPr lang="zh-CN" altLang="en-US" sz="2400"/>
          </a:p>
          <a:p>
            <a:endParaRPr lang="zh-CN" altLang="en-US" sz="2400"/>
          </a:p>
        </p:txBody>
      </p:sp>
      <p:sp>
        <p:nvSpPr>
          <p:cNvPr id="6" name="灯片编号占位符 5"/>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wipe(down)">
                                      <p:cBhvr>
                                        <p:cTn id="36" dur="500"/>
                                        <p:tgtEl>
                                          <p:spTgt spid="4">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wipe(down)">
                                      <p:cBhvr>
                                        <p:cTn id="41" dur="500"/>
                                        <p:tgtEl>
                                          <p:spTgt spid="4">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Effect transition="in" filter="wipe(down)">
                                      <p:cBhvr>
                                        <p:cTn id="46" dur="500"/>
                                        <p:tgtEl>
                                          <p:spTgt spid="4">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Effect transition="in" filter="wipe(down)">
                                      <p:cBhvr>
                                        <p:cTn id="51" dur="500"/>
                                        <p:tgtEl>
                                          <p:spTgt spid="4">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wipe(down)">
                                      <p:cBhvr>
                                        <p:cTn id="5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build="p"/>
      <p:bldP spid="4" grpI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5.</a:t>
            </a:r>
            <a:r>
              <a:rPr lang="zh-CN" altLang="en-US"/>
              <a:t>单位</a:t>
            </a:r>
            <a:r>
              <a:rPr lang="en-US" altLang="zh-CN"/>
              <a:t>04</a:t>
            </a:r>
            <a:r>
              <a:rPr lang="zh-CN" altLang="en-US"/>
              <a:t>表</a:t>
            </a:r>
            <a:r>
              <a:rPr lang="en-US" altLang="zh-CN">
                <a:sym typeface="+mn-ea"/>
              </a:rPr>
              <a:t> </a:t>
            </a:r>
            <a:r>
              <a:rPr lang="zh-CN" altLang="en-US">
                <a:sym typeface="+mn-ea"/>
              </a:rPr>
              <a:t>业务层面内部控制建设情况（二）</a:t>
            </a:r>
            <a:endParaRPr lang="zh-CN" altLang="en-US"/>
          </a:p>
        </p:txBody>
      </p:sp>
      <p:sp>
        <p:nvSpPr>
          <p:cNvPr id="6" name="内容占位符 5"/>
          <p:cNvSpPr>
            <a:spLocks noGrp="1"/>
          </p:cNvSpPr>
          <p:nvPr>
            <p:ph idx="1"/>
          </p:nvPr>
        </p:nvSpPr>
        <p:spPr/>
        <p:txBody>
          <a:bodyPr/>
          <a:p>
            <a:pPr marL="0" indent="0">
              <a:buNone/>
            </a:pPr>
            <a:r>
              <a:rPr lang="zh-CN" altLang="en-US"/>
              <a:t>鼓励医院、</a:t>
            </a:r>
            <a:r>
              <a:rPr lang="zh-CN" altLang="en-US">
                <a:sym typeface="+mn-ea"/>
              </a:rPr>
              <a:t>高校、</a:t>
            </a:r>
            <a:r>
              <a:rPr lang="zh-CN" altLang="en-US"/>
              <a:t>科研型事业单位等其他业务特征突出的单位，将内部控制建设范围从六大经济活动延伸到其他核心业务活动</a:t>
            </a:r>
            <a:endParaRPr lang="zh-CN" altLang="en-US"/>
          </a:p>
        </p:txBody>
      </p:sp>
      <p:pic>
        <p:nvPicPr>
          <p:cNvPr id="7" name="图片 6"/>
          <p:cNvPicPr>
            <a:picLocks noChangeAspect="1"/>
          </p:cNvPicPr>
          <p:nvPr/>
        </p:nvPicPr>
        <p:blipFill>
          <a:blip r:embed="rId1"/>
          <a:stretch>
            <a:fillRect/>
          </a:stretch>
        </p:blipFill>
        <p:spPr>
          <a:xfrm>
            <a:off x="677545" y="2989580"/>
            <a:ext cx="10948670" cy="1610360"/>
          </a:xfrm>
          <a:prstGeom prst="rect">
            <a:avLst/>
          </a:prstGeom>
        </p:spPr>
      </p:pic>
      <p:sp>
        <p:nvSpPr>
          <p:cNvPr id="8" name="灯片编号占位符 7"/>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481965" y="3312160"/>
            <a:ext cx="11301730" cy="2699385"/>
          </a:xfrm>
          <a:prstGeom prst="rect">
            <a:avLst/>
          </a:prstGeom>
        </p:spPr>
      </p:pic>
      <p:sp>
        <p:nvSpPr>
          <p:cNvPr id="2" name="标题 1"/>
          <p:cNvSpPr>
            <a:spLocks noGrp="1"/>
          </p:cNvSpPr>
          <p:nvPr>
            <p:ph type="title"/>
          </p:nvPr>
        </p:nvSpPr>
        <p:spPr/>
        <p:txBody>
          <a:bodyPr/>
          <a:p>
            <a:r>
              <a:rPr lang="en-US" altLang="zh-CN"/>
              <a:t>6.</a:t>
            </a:r>
            <a:r>
              <a:rPr lang="zh-CN" altLang="en-US"/>
              <a:t>单位</a:t>
            </a:r>
            <a:r>
              <a:rPr lang="en-US" altLang="zh-CN"/>
              <a:t>05</a:t>
            </a:r>
            <a:r>
              <a:rPr lang="zh-CN" altLang="en-US"/>
              <a:t>表</a:t>
            </a:r>
            <a:endParaRPr lang="zh-CN" altLang="en-US"/>
          </a:p>
        </p:txBody>
      </p:sp>
      <p:sp>
        <p:nvSpPr>
          <p:cNvPr id="3" name="内容占位符 2"/>
          <p:cNvSpPr>
            <a:spLocks noGrp="1"/>
          </p:cNvSpPr>
          <p:nvPr>
            <p:ph idx="1"/>
          </p:nvPr>
        </p:nvSpPr>
        <p:spPr/>
        <p:txBody>
          <a:bodyPr>
            <a:normAutofit/>
          </a:bodyPr>
          <a:p>
            <a:pPr>
              <a:buFont typeface="Wingdings" panose="05000000000000000000" charset="0"/>
              <a:buChar char="n"/>
            </a:pPr>
            <a:r>
              <a:rPr lang="zh-CN" altLang="en-US" sz="2000"/>
              <a:t>主要</a:t>
            </a:r>
            <a:r>
              <a:rPr lang="zh-CN" sz="2000"/>
              <a:t>变化</a:t>
            </a:r>
            <a:endParaRPr lang="zh-CN" sz="2000"/>
          </a:p>
          <a:p>
            <a:pPr lvl="1">
              <a:buFont typeface="Wingdings" panose="05000000000000000000" charset="0"/>
              <a:buChar char="n"/>
            </a:pPr>
            <a:r>
              <a:rPr lang="en-US" altLang="zh-CN" sz="1800"/>
              <a:t>资产清查指标变更为固定资产盘点指标。资产账实相符程度中的“资产”范围缩小为“固定资产”，按照相关规定单位固定资产每年至少全面盘点一次。</a:t>
            </a:r>
            <a:endParaRPr lang="en-US" altLang="zh-CN" sz="1800"/>
          </a:p>
          <a:p>
            <a:pPr lvl="1">
              <a:buFont typeface="Wingdings" panose="05000000000000000000" charset="0"/>
              <a:buChar char="n"/>
            </a:pPr>
            <a:r>
              <a:rPr lang="en-US" altLang="zh-CN" sz="1800"/>
              <a:t>合同订立规范情况中的佐证材料增加“合同台账”。</a:t>
            </a:r>
            <a:endParaRPr lang="en-US" altLang="zh-CN" sz="1800"/>
          </a:p>
        </p:txBody>
      </p:sp>
      <p:sp>
        <p:nvSpPr>
          <p:cNvPr id="7" name="灯片编号占位符 6"/>
          <p:cNvSpPr>
            <a:spLocks noGrp="1"/>
          </p:cNvSpPr>
          <p:nvPr>
            <p:ph type="sldNum" sz="quarter" idx="12"/>
          </p:nvPr>
        </p:nvSpPr>
        <p:spPr/>
        <p:txBody>
          <a:bodyPr/>
          <a:p>
            <a:fld id="{49AE70B2-8BF9-45C0-BB95-33D1B9D3A854}" type="slidenum">
              <a:rPr lang="zh-CN" altLang="en-US" smtClean="0"/>
            </a:fld>
            <a:endParaRPr lang="zh-CN" altLang="en-US"/>
          </a:p>
        </p:txBody>
      </p:sp>
      <p:sp>
        <p:nvSpPr>
          <p:cNvPr id="11" name="矩形 10"/>
          <p:cNvSpPr/>
          <p:nvPr/>
        </p:nvSpPr>
        <p:spPr>
          <a:xfrm>
            <a:off x="367665" y="5292725"/>
            <a:ext cx="11571605" cy="178435"/>
          </a:xfrm>
          <a:prstGeom prst="rect">
            <a:avLst/>
          </a:prstGeom>
          <a:noFill/>
          <a:ln w="38100">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b="1"/>
          </a:p>
        </p:txBody>
      </p:sp>
      <p:sp>
        <p:nvSpPr>
          <p:cNvPr id="4" name="矩形 3"/>
          <p:cNvSpPr/>
          <p:nvPr/>
        </p:nvSpPr>
        <p:spPr>
          <a:xfrm>
            <a:off x="10177780" y="5624195"/>
            <a:ext cx="1761490" cy="178435"/>
          </a:xfrm>
          <a:prstGeom prst="rect">
            <a:avLst/>
          </a:prstGeom>
          <a:noFill/>
          <a:ln w="38100">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4" grpId="0" bldLvl="0" animBg="1"/>
      <p:bldP spid="4"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举例</a:t>
            </a:r>
            <a:endParaRPr lang="zh-CN" altLang="en-US"/>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pic>
        <p:nvPicPr>
          <p:cNvPr id="5" name="内容占位符 4"/>
          <p:cNvPicPr>
            <a:picLocks noChangeAspect="1"/>
          </p:cNvPicPr>
          <p:nvPr/>
        </p:nvPicPr>
        <p:blipFill>
          <a:blip r:embed="rId1"/>
          <a:srcRect b="19426"/>
          <a:stretch>
            <a:fillRect/>
          </a:stretch>
        </p:blipFill>
        <p:spPr>
          <a:xfrm>
            <a:off x="805180" y="1856740"/>
            <a:ext cx="10447655" cy="3834765"/>
          </a:xfrm>
          <a:prstGeom prst="rect">
            <a:avLst/>
          </a:prstGeom>
        </p:spPr>
      </p:pic>
      <p:pic>
        <p:nvPicPr>
          <p:cNvPr id="7" name="内容占位符 6"/>
          <p:cNvPicPr>
            <a:picLocks noChangeAspect="1"/>
          </p:cNvPicPr>
          <p:nvPr>
            <p:ph idx="1"/>
          </p:nvPr>
        </p:nvPicPr>
        <p:blipFill>
          <a:blip r:embed="rId2"/>
          <a:stretch>
            <a:fillRect/>
          </a:stretch>
        </p:blipFill>
        <p:spPr>
          <a:xfrm>
            <a:off x="3088640" y="2961005"/>
            <a:ext cx="1870075" cy="1452880"/>
          </a:xfrm>
          <a:prstGeom prst="rect">
            <a:avLst/>
          </a:prstGeom>
        </p:spPr>
      </p:pic>
      <p:sp>
        <p:nvSpPr>
          <p:cNvPr id="3" name="文本框 2"/>
          <p:cNvSpPr txBox="1"/>
          <p:nvPr/>
        </p:nvSpPr>
        <p:spPr>
          <a:xfrm>
            <a:off x="6619875" y="4876165"/>
            <a:ext cx="4633595" cy="645160"/>
          </a:xfrm>
          <a:prstGeom prst="rect">
            <a:avLst/>
          </a:prstGeom>
          <a:noFill/>
        </p:spPr>
        <p:txBody>
          <a:bodyPr wrap="square" rtlCol="0" anchor="t">
            <a:spAutoFit/>
          </a:bodyPr>
          <a:p>
            <a:r>
              <a:rPr lang="zh-CN" altLang="en-US" b="1">
                <a:solidFill>
                  <a:srgbClr val="FF0000"/>
                </a:solidFill>
                <a:sym typeface="+mn-ea"/>
              </a:rPr>
              <a:t>传自评报告，只能证明开展了自评（第</a:t>
            </a:r>
            <a:r>
              <a:rPr lang="en-US" altLang="zh-CN" b="1">
                <a:solidFill>
                  <a:srgbClr val="FF0000"/>
                </a:solidFill>
                <a:sym typeface="+mn-ea"/>
              </a:rPr>
              <a:t>4</a:t>
            </a:r>
            <a:r>
              <a:rPr lang="zh-CN" altLang="en-US" b="1">
                <a:solidFill>
                  <a:srgbClr val="FF0000"/>
                </a:solidFill>
                <a:sym typeface="+mn-ea"/>
              </a:rPr>
              <a:t>行）以及勉强证明开展了绩效目标管理（第</a:t>
            </a:r>
            <a:r>
              <a:rPr lang="en-US" altLang="zh-CN" b="1">
                <a:solidFill>
                  <a:srgbClr val="FF0000"/>
                </a:solidFill>
                <a:sym typeface="+mn-ea"/>
              </a:rPr>
              <a:t>2</a:t>
            </a:r>
            <a:r>
              <a:rPr lang="zh-CN" altLang="en-US" b="1">
                <a:solidFill>
                  <a:srgbClr val="FF0000"/>
                </a:solidFill>
                <a:sym typeface="+mn-ea"/>
              </a:rPr>
              <a:t>行）</a:t>
            </a:r>
            <a:endParaRPr lang="zh-CN" altLang="en-US" b="1">
              <a:solidFill>
                <a:srgbClr val="FF000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参考清单</a:t>
            </a:r>
            <a:endParaRPr lang="zh-CN" altLang="en-US"/>
          </a:p>
        </p:txBody>
      </p:sp>
      <p:sp>
        <p:nvSpPr>
          <p:cNvPr id="4" name="灯片编号占位符 3"/>
          <p:cNvSpPr>
            <a:spLocks noGrp="1"/>
          </p:cNvSpPr>
          <p:nvPr>
            <p:ph type="sldNum" sz="quarter" idx="12"/>
          </p:nvPr>
        </p:nvSpPr>
        <p:spPr/>
        <p:txBody>
          <a:bodyPr/>
          <a:p>
            <a:r>
              <a:rPr lang="zh-CN" altLang="en-US"/>
              <a:t>*</a:t>
            </a:r>
            <a:endParaRPr lang="zh-CN" altLang="en-US"/>
          </a:p>
        </p:txBody>
      </p:sp>
      <p:graphicFrame>
        <p:nvGraphicFramePr>
          <p:cNvPr id="8" name="表格 7"/>
          <p:cNvGraphicFramePr/>
          <p:nvPr>
            <p:custDataLst>
              <p:tags r:id="rId1"/>
            </p:custDataLst>
          </p:nvPr>
        </p:nvGraphicFramePr>
        <p:xfrm>
          <a:off x="680085" y="2091690"/>
          <a:ext cx="10685145" cy="1967230"/>
        </p:xfrm>
        <a:graphic>
          <a:graphicData uri="http://schemas.openxmlformats.org/drawingml/2006/table">
            <a:tbl>
              <a:tblPr firstRow="1" bandRow="1">
                <a:tableStyleId>{5C22544A-7EE6-4342-B048-85BDC9FD1C3A}</a:tableStyleId>
              </a:tblPr>
              <a:tblGrid>
                <a:gridCol w="727710"/>
                <a:gridCol w="1811655"/>
                <a:gridCol w="1072515"/>
                <a:gridCol w="1490345"/>
                <a:gridCol w="1503680"/>
                <a:gridCol w="1513205"/>
                <a:gridCol w="1356360"/>
                <a:gridCol w="1209675"/>
              </a:tblGrid>
              <a:tr h="987425">
                <a:tc>
                  <a:txBody>
                    <a:bodyPr/>
                    <a:p>
                      <a:pPr algn="ctr">
                        <a:buNone/>
                      </a:pPr>
                      <a:r>
                        <a:rPr lang="zh-CN" altLang="en-US">
                          <a:solidFill>
                            <a:schemeClr val="tx1"/>
                          </a:solidFill>
                          <a:latin typeface="楷体" panose="02010609060101010101" charset="-122"/>
                          <a:ea typeface="楷体" panose="02010609060101010101" charset="-122"/>
                        </a:rPr>
                        <a:t>序号</a:t>
                      </a:r>
                      <a:endParaRPr lang="zh-CN" altLang="en-US">
                        <a:solidFill>
                          <a:schemeClr val="tx1"/>
                        </a:solidFill>
                        <a:latin typeface="楷体" panose="02010609060101010101" charset="-122"/>
                        <a:ea typeface="楷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CECEC"/>
                    </a:solidFill>
                  </a:tcPr>
                </a:tc>
                <a:tc>
                  <a:txBody>
                    <a:bodyPr/>
                    <a:p>
                      <a:pPr algn="ctr">
                        <a:buNone/>
                      </a:pPr>
                      <a:r>
                        <a:rPr lang="zh-CN" altLang="en-US" sz="1600">
                          <a:solidFill>
                            <a:schemeClr val="tx1"/>
                          </a:solidFill>
                          <a:latin typeface="楷体" panose="02010609060101010101" charset="-122"/>
                          <a:ea typeface="楷体" panose="02010609060101010101" charset="-122"/>
                          <a:sym typeface="+mn-ea"/>
                        </a:rPr>
                        <a:t>项目名称</a:t>
                      </a:r>
                      <a:endParaRPr lang="zh-CN" altLang="en-US" sz="1600">
                        <a:solidFill>
                          <a:schemeClr val="tx1"/>
                        </a:solidFill>
                        <a:latin typeface="楷体" panose="02010609060101010101" charset="-122"/>
                        <a:ea typeface="楷体" panose="02010609060101010101" charset="-122"/>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CECEC"/>
                    </a:solidFill>
                  </a:tcPr>
                </a:tc>
                <a:tc>
                  <a:txBody>
                    <a:bodyPr/>
                    <a:p>
                      <a:pPr algn="ctr">
                        <a:buNone/>
                      </a:pPr>
                      <a:r>
                        <a:rPr lang="zh-CN" altLang="en-US" sz="1600">
                          <a:solidFill>
                            <a:schemeClr val="tx1"/>
                          </a:solidFill>
                          <a:latin typeface="楷体" panose="02010609060101010101" charset="-122"/>
                          <a:ea typeface="楷体" panose="02010609060101010101" charset="-122"/>
                          <a:sym typeface="+mn-ea"/>
                        </a:rPr>
                        <a:t>项目代码</a:t>
                      </a:r>
                      <a:endParaRPr lang="zh-CN" altLang="en-US" sz="1600">
                        <a:solidFill>
                          <a:schemeClr val="tx1"/>
                        </a:solidFill>
                        <a:latin typeface="楷体" panose="02010609060101010101" charset="-122"/>
                        <a:ea typeface="楷体" panose="02010609060101010101" charset="-122"/>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CECEC"/>
                    </a:solidFill>
                  </a:tcPr>
                </a:tc>
                <a:tc>
                  <a:txBody>
                    <a:bodyPr/>
                    <a:p>
                      <a:pPr algn="ctr">
                        <a:buNone/>
                      </a:pPr>
                      <a:r>
                        <a:rPr lang="zh-CN" altLang="en-US" sz="1600">
                          <a:solidFill>
                            <a:schemeClr val="tx1"/>
                          </a:solidFill>
                          <a:latin typeface="楷体" panose="02010609060101010101" charset="-122"/>
                          <a:ea typeface="楷体" panose="02010609060101010101" charset="-122"/>
                          <a:cs typeface="楷体" panose="02010609060101010101" charset="-122"/>
                          <a:sym typeface="+mn-ea"/>
                        </a:rPr>
                        <a:t>否为</a:t>
                      </a:r>
                      <a:r>
                        <a:rPr lang="en-US" altLang="zh-CN" sz="1600">
                          <a:solidFill>
                            <a:schemeClr val="tx1"/>
                          </a:solidFill>
                          <a:latin typeface="楷体" panose="02010609060101010101" charset="-122"/>
                          <a:ea typeface="楷体" panose="02010609060101010101" charset="-122"/>
                          <a:cs typeface="楷体" panose="02010609060101010101" charset="-122"/>
                          <a:sym typeface="+mn-ea"/>
                        </a:rPr>
                        <a:t>2023</a:t>
                      </a:r>
                      <a:r>
                        <a:rPr lang="zh-CN" altLang="en-US" sz="1600">
                          <a:solidFill>
                            <a:schemeClr val="tx1"/>
                          </a:solidFill>
                          <a:latin typeface="楷体" panose="02010609060101010101" charset="-122"/>
                          <a:ea typeface="楷体" panose="02010609060101010101" charset="-122"/>
                          <a:cs typeface="楷体" panose="02010609060101010101" charset="-122"/>
                          <a:sym typeface="+mn-ea"/>
                        </a:rPr>
                        <a:t>年度新增重大项目</a:t>
                      </a:r>
                      <a:endParaRPr lang="zh-CN" altLang="en-US" sz="1600">
                        <a:solidFill>
                          <a:schemeClr val="tx1"/>
                        </a:solidFill>
                        <a:latin typeface="楷体" panose="02010609060101010101" charset="-122"/>
                        <a:ea typeface="楷体" panose="02010609060101010101" charset="-122"/>
                        <a:cs typeface="楷体" panose="02010609060101010101" charset="-122"/>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CECEC"/>
                    </a:solidFill>
                  </a:tcPr>
                </a:tc>
                <a:tc>
                  <a:txBody>
                    <a:bodyPr/>
                    <a:p>
                      <a:pPr algn="ctr">
                        <a:buNone/>
                      </a:pPr>
                      <a:r>
                        <a:rPr lang="zh-CN" altLang="en-US" sz="1600">
                          <a:solidFill>
                            <a:schemeClr val="tx1"/>
                          </a:solidFill>
                          <a:latin typeface="楷体" panose="02010609060101010101" charset="-122"/>
                          <a:ea typeface="楷体" panose="02010609060101010101" charset="-122"/>
                          <a:sym typeface="+mn-ea"/>
                        </a:rPr>
                        <a:t>是否已开展事前绩效评估</a:t>
                      </a:r>
                      <a:endParaRPr lang="zh-CN" altLang="en-US" sz="1600">
                        <a:solidFill>
                          <a:schemeClr val="tx1"/>
                        </a:solidFill>
                        <a:latin typeface="楷体" panose="02010609060101010101" charset="-122"/>
                        <a:ea typeface="楷体" panose="02010609060101010101" charset="-122"/>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CECEC"/>
                    </a:solidFill>
                  </a:tcPr>
                </a:tc>
                <a:tc>
                  <a:txBody>
                    <a:bodyPr/>
                    <a:p>
                      <a:pPr algn="ctr">
                        <a:buNone/>
                      </a:pPr>
                      <a:r>
                        <a:rPr lang="zh-CN" altLang="en-US" sz="1600">
                          <a:solidFill>
                            <a:schemeClr val="tx1"/>
                          </a:solidFill>
                          <a:latin typeface="楷体" panose="02010609060101010101" charset="-122"/>
                          <a:ea typeface="楷体" panose="02010609060101010101" charset="-122"/>
                          <a:sym typeface="+mn-ea"/>
                        </a:rPr>
                        <a:t>是否已开展绩效目标管理</a:t>
                      </a:r>
                      <a:endParaRPr lang="zh-CN" altLang="en-US" sz="1600">
                        <a:solidFill>
                          <a:schemeClr val="tx1"/>
                        </a:solidFill>
                        <a:latin typeface="楷体" panose="02010609060101010101" charset="-122"/>
                        <a:ea typeface="楷体" panose="02010609060101010101" charset="-122"/>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CECEC"/>
                    </a:solidFill>
                  </a:tcPr>
                </a:tc>
                <a:tc>
                  <a:txBody>
                    <a:bodyPr/>
                    <a:p>
                      <a:pPr algn="ctr">
                        <a:buNone/>
                      </a:pPr>
                      <a:r>
                        <a:rPr lang="zh-CN" altLang="en-US" sz="1600">
                          <a:solidFill>
                            <a:schemeClr val="tx1"/>
                          </a:solidFill>
                          <a:latin typeface="楷体" panose="02010609060101010101" charset="-122"/>
                          <a:ea typeface="楷体" panose="02010609060101010101" charset="-122"/>
                          <a:sym typeface="+mn-ea"/>
                        </a:rPr>
                        <a:t>是否已开展预算绩效运行监控</a:t>
                      </a:r>
                      <a:endParaRPr lang="zh-CN" altLang="en-US" sz="1600">
                        <a:solidFill>
                          <a:schemeClr val="tx1"/>
                        </a:solidFill>
                        <a:latin typeface="楷体" panose="02010609060101010101" charset="-122"/>
                        <a:ea typeface="楷体" panose="02010609060101010101" charset="-122"/>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CECEC"/>
                    </a:solidFill>
                  </a:tcPr>
                </a:tc>
                <a:tc>
                  <a:txBody>
                    <a:bodyPr/>
                    <a:p>
                      <a:pPr algn="ctr">
                        <a:buNone/>
                      </a:pPr>
                      <a:r>
                        <a:rPr lang="zh-CN" altLang="en-US" sz="1600">
                          <a:solidFill>
                            <a:schemeClr val="tx1"/>
                          </a:solidFill>
                          <a:latin typeface="楷体" panose="02010609060101010101" charset="-122"/>
                          <a:ea typeface="楷体" panose="02010609060101010101" charset="-122"/>
                          <a:sym typeface="+mn-ea"/>
                        </a:rPr>
                        <a:t>是否已开展预算绩效自评</a:t>
                      </a:r>
                      <a:endParaRPr lang="zh-CN" altLang="en-US" sz="1600">
                        <a:solidFill>
                          <a:schemeClr val="tx1"/>
                        </a:solidFill>
                        <a:latin typeface="楷体" panose="02010609060101010101" charset="-122"/>
                        <a:ea typeface="楷体" panose="02010609060101010101" charset="-122"/>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CECEC"/>
                    </a:solidFill>
                  </a:tcPr>
                </a:tc>
              </a:tr>
              <a:tr h="490220">
                <a:tc>
                  <a:txBody>
                    <a:bodyPr/>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489585">
                <a:tc>
                  <a:txBody>
                    <a:bodyPr/>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sp>
        <p:nvSpPr>
          <p:cNvPr id="9" name="文本框 8"/>
          <p:cNvSpPr txBox="1"/>
          <p:nvPr>
            <p:custDataLst>
              <p:tags r:id="rId2"/>
            </p:custDataLst>
          </p:nvPr>
        </p:nvSpPr>
        <p:spPr>
          <a:xfrm>
            <a:off x="1082040" y="1723390"/>
            <a:ext cx="1530350" cy="429895"/>
          </a:xfrm>
          <a:prstGeom prst="rect">
            <a:avLst/>
          </a:prstGeom>
          <a:solidFill>
            <a:srgbClr val="000000">
              <a:alpha val="0"/>
            </a:srgbClr>
          </a:solidFill>
          <a:ln>
            <a:noFill/>
          </a:ln>
        </p:spPr>
        <p:style>
          <a:lnRef idx="2">
            <a:schemeClr val="accent6"/>
          </a:lnRef>
          <a:fillRef idx="1">
            <a:schemeClr val="lt1"/>
          </a:fillRef>
          <a:effectRef idx="0">
            <a:schemeClr val="accent6"/>
          </a:effectRef>
          <a:fontRef idx="minor">
            <a:schemeClr val="dk1"/>
          </a:fontRef>
        </p:style>
        <p:txBody>
          <a:bodyPr wrap="square" rtlCol="0" anchor="t">
            <a:spAutoFit/>
          </a:bodyPr>
          <a:p>
            <a:endParaRPr lang="zh-CN" altLang="en-US" sz="2200" b="1">
              <a:latin typeface="楷体" panose="02010609060101010101" charset="-122"/>
              <a:ea typeface="楷体" panose="02010609060101010101"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5</a:t>
            </a:r>
            <a:r>
              <a:rPr lang="zh-CN" altLang="en-US"/>
              <a:t>、</a:t>
            </a:r>
            <a:r>
              <a:rPr lang="en-US" altLang="zh-CN"/>
              <a:t>6</a:t>
            </a:r>
            <a:r>
              <a:rPr lang="zh-CN" altLang="en-US"/>
              <a:t>、</a:t>
            </a:r>
            <a:r>
              <a:rPr lang="en-US" altLang="zh-CN"/>
              <a:t>7</a:t>
            </a:r>
            <a:r>
              <a:rPr lang="zh-CN" altLang="en-US"/>
              <a:t>、</a:t>
            </a:r>
            <a:r>
              <a:rPr lang="en-US" altLang="zh-CN"/>
              <a:t>8</a:t>
            </a:r>
            <a:r>
              <a:rPr lang="zh-CN" altLang="en-US"/>
              <a:t>严格按照决算报表，前后差异要小</a:t>
            </a:r>
            <a:endParaRPr lang="zh-CN" altLang="en-US"/>
          </a:p>
        </p:txBody>
      </p:sp>
      <p:sp>
        <p:nvSpPr>
          <p:cNvPr id="3" name="内容占位符 2"/>
          <p:cNvSpPr>
            <a:spLocks noGrp="1"/>
          </p:cNvSpPr>
          <p:nvPr>
            <p:ph idx="1"/>
          </p:nvPr>
        </p:nvSpPr>
        <p:spPr>
          <a:xfrm>
            <a:off x="608330" y="4483100"/>
            <a:ext cx="10968990" cy="2147570"/>
          </a:xfrm>
        </p:spPr>
        <p:txBody>
          <a:bodyPr>
            <a:normAutofit lnSpcReduction="10000"/>
          </a:bodyPr>
          <a:p>
            <a:pPr marL="0" indent="0">
              <a:buNone/>
            </a:pPr>
            <a:r>
              <a:rPr lang="en-US" altLang="zh-CN" sz="2800"/>
              <a:t>8</a:t>
            </a:r>
            <a:r>
              <a:rPr lang="zh-CN" altLang="en-US" sz="2800"/>
              <a:t>、计划采购金额（预算含调整）和实际采购金额（从决算中来）</a:t>
            </a:r>
            <a:endParaRPr lang="zh-CN" altLang="en-US" sz="2800"/>
          </a:p>
          <a:p>
            <a:pPr lvl="1">
              <a:buFont typeface="Wingdings" panose="05000000000000000000" charset="0"/>
              <a:buChar char="p"/>
            </a:pPr>
            <a:r>
              <a:rPr lang="en-US" altLang="zh-CN" sz="2400"/>
              <a:t>A.</a:t>
            </a:r>
            <a:r>
              <a:rPr lang="zh-CN" altLang="en-US" sz="2400"/>
              <a:t>计划采购金额</a:t>
            </a:r>
            <a:r>
              <a:rPr lang="en-US" altLang="zh-CN" sz="2400"/>
              <a:t>=</a:t>
            </a:r>
            <a:r>
              <a:rPr lang="zh-CN" altLang="en-US" sz="2400"/>
              <a:t>实际采购金额</a:t>
            </a:r>
            <a:endParaRPr lang="zh-CN" altLang="en-US" sz="2400"/>
          </a:p>
          <a:p>
            <a:pPr lvl="1">
              <a:buFont typeface="Wingdings" panose="05000000000000000000" charset="0"/>
              <a:buChar char="p"/>
            </a:pPr>
            <a:r>
              <a:rPr lang="en-US" altLang="zh-CN" sz="2400"/>
              <a:t>B.</a:t>
            </a:r>
            <a:r>
              <a:rPr lang="zh-CN" altLang="en-US" sz="2400"/>
              <a:t>计划采购金额＞实际采购金额</a:t>
            </a:r>
            <a:endParaRPr lang="zh-CN" altLang="en-US" sz="2400"/>
          </a:p>
          <a:p>
            <a:pPr lvl="1">
              <a:buFont typeface="Wingdings" panose="05000000000000000000" charset="0"/>
              <a:buChar char="p"/>
            </a:pPr>
            <a:r>
              <a:rPr lang="en-US" altLang="zh-CN" sz="2400"/>
              <a:t>C.</a:t>
            </a:r>
            <a:r>
              <a:rPr lang="zh-CN" altLang="en-US" sz="2400"/>
              <a:t>计划采购金额＜实际采购金额</a:t>
            </a:r>
            <a:endParaRPr lang="zh-CN" altLang="en-US" sz="2400"/>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7" name="文本框 6"/>
          <p:cNvSpPr txBox="1"/>
          <p:nvPr/>
        </p:nvSpPr>
        <p:spPr>
          <a:xfrm>
            <a:off x="6619875" y="5676265"/>
            <a:ext cx="5200015" cy="706755"/>
          </a:xfrm>
          <a:prstGeom prst="rect">
            <a:avLst/>
          </a:prstGeom>
          <a:noFill/>
        </p:spPr>
        <p:txBody>
          <a:bodyPr wrap="square" rtlCol="0" anchor="t">
            <a:spAutoFit/>
          </a:bodyPr>
          <a:p>
            <a:r>
              <a:rPr lang="zh-CN" sz="2000" b="1">
                <a:solidFill>
                  <a:srgbClr val="FF0000"/>
                </a:solidFill>
                <a:sym typeface="+mn-ea"/>
              </a:rPr>
              <a:t>底线：前后填一样，数字要和决算中的采购执行数一致</a:t>
            </a:r>
            <a:endParaRPr lang="zh-CN" sz="2000" b="1">
              <a:solidFill>
                <a:srgbClr val="FF0000"/>
              </a:solidFill>
              <a:sym typeface="+mn-ea"/>
            </a:endParaRPr>
          </a:p>
        </p:txBody>
      </p:sp>
      <p:pic>
        <p:nvPicPr>
          <p:cNvPr id="8" name="图片 7"/>
          <p:cNvPicPr>
            <a:picLocks noChangeAspect="1"/>
          </p:cNvPicPr>
          <p:nvPr/>
        </p:nvPicPr>
        <p:blipFill>
          <a:blip r:embed="rId1"/>
          <a:stretch>
            <a:fillRect/>
          </a:stretch>
        </p:blipFill>
        <p:spPr>
          <a:xfrm>
            <a:off x="358140" y="1483360"/>
            <a:ext cx="11301730" cy="2699385"/>
          </a:xfrm>
          <a:prstGeom prst="rect">
            <a:avLst/>
          </a:prstGeom>
        </p:spPr>
      </p:pic>
      <p:sp>
        <p:nvSpPr>
          <p:cNvPr id="11" name="矩形 10"/>
          <p:cNvSpPr/>
          <p:nvPr/>
        </p:nvSpPr>
        <p:spPr>
          <a:xfrm>
            <a:off x="358140" y="2794000"/>
            <a:ext cx="11571605" cy="692785"/>
          </a:xfrm>
          <a:prstGeom prst="rect">
            <a:avLst/>
          </a:prstGeom>
          <a:noFill/>
          <a:ln w="38100">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7" grpId="0"/>
      <p:bldP spid="7"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t>9</a:t>
            </a:r>
            <a:r>
              <a:rPr lang="zh-CN" altLang="en-US"/>
              <a:t>、</a:t>
            </a:r>
            <a:r>
              <a:rPr lang="en-US" altLang="zh-CN"/>
              <a:t>10</a:t>
            </a:r>
            <a:r>
              <a:rPr lang="zh-CN" altLang="en-US"/>
              <a:t>、</a:t>
            </a:r>
            <a:r>
              <a:rPr lang="en-US" altLang="zh-CN"/>
              <a:t>11</a:t>
            </a:r>
            <a:r>
              <a:rPr lang="zh-CN" altLang="en-US"/>
              <a:t>、</a:t>
            </a:r>
            <a:r>
              <a:rPr lang="en-US" altLang="zh-CN"/>
              <a:t>12</a:t>
            </a:r>
            <a:r>
              <a:rPr lang="zh-CN" altLang="en-US"/>
              <a:t>前后差异要小、附件要准确</a:t>
            </a:r>
            <a:endParaRPr lang="zh-CN" altLang="en-US"/>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pic>
        <p:nvPicPr>
          <p:cNvPr id="8" name="图片 7"/>
          <p:cNvPicPr>
            <a:picLocks noChangeAspect="1"/>
          </p:cNvPicPr>
          <p:nvPr/>
        </p:nvPicPr>
        <p:blipFill>
          <a:blip r:embed="rId1"/>
          <a:stretch>
            <a:fillRect/>
          </a:stretch>
        </p:blipFill>
        <p:spPr>
          <a:xfrm>
            <a:off x="358140" y="1483360"/>
            <a:ext cx="11301730" cy="2699385"/>
          </a:xfrm>
          <a:prstGeom prst="rect">
            <a:avLst/>
          </a:prstGeom>
        </p:spPr>
      </p:pic>
      <p:sp>
        <p:nvSpPr>
          <p:cNvPr id="11" name="矩形 10"/>
          <p:cNvSpPr/>
          <p:nvPr/>
        </p:nvSpPr>
        <p:spPr>
          <a:xfrm>
            <a:off x="291465" y="3429000"/>
            <a:ext cx="11447780" cy="753110"/>
          </a:xfrm>
          <a:prstGeom prst="rect">
            <a:avLst/>
          </a:prstGeom>
          <a:noFill/>
          <a:ln w="38100">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b="1"/>
          </a:p>
        </p:txBody>
      </p:sp>
      <p:sp>
        <p:nvSpPr>
          <p:cNvPr id="5" name="内容占位符 4"/>
          <p:cNvSpPr/>
          <p:nvPr>
            <p:ph idx="1"/>
          </p:nvPr>
        </p:nvSpPr>
        <p:spPr>
          <a:xfrm>
            <a:off x="608330" y="4414520"/>
            <a:ext cx="10968990" cy="1835150"/>
          </a:xfrm>
        </p:spPr>
        <p:txBody>
          <a:bodyPr/>
          <a:p>
            <a:pPr marL="0" indent="0">
              <a:buNone/>
            </a:pPr>
            <a:r>
              <a:rPr lang="zh-CN" altLang="en-US" sz="2400"/>
              <a:t>固定资产盘点：盘点记录、清查报告，盘点后的金额要对上</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举例</a:t>
            </a:r>
            <a:endParaRPr lang="zh-CN" altLang="en-US"/>
          </a:p>
        </p:txBody>
      </p:sp>
      <p:sp>
        <p:nvSpPr>
          <p:cNvPr id="3" name="内容占位符 2"/>
          <p:cNvSpPr>
            <a:spLocks noGrp="1"/>
          </p:cNvSpPr>
          <p:nvPr>
            <p:ph idx="1"/>
          </p:nvPr>
        </p:nvSpPr>
        <p:spPr/>
        <p:txBody>
          <a:bodyPr/>
          <a:p>
            <a:pPr marL="0" indent="0">
              <a:buNone/>
            </a:pPr>
            <a:r>
              <a:rPr lang="zh-CN" altLang="en-US">
                <a:sym typeface="+mn-ea"/>
              </a:rPr>
              <a:t>资产处置审批记录为空，无法证明已经审批，金额也对不上</a:t>
            </a:r>
            <a:endParaRPr lang="zh-CN" altLang="en-US">
              <a:sym typeface="+mn-ea"/>
            </a:endParaRPr>
          </a:p>
          <a:p>
            <a:endParaRPr lang="zh-CN" altLang="en-US"/>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grpSp>
        <p:nvGrpSpPr>
          <p:cNvPr id="5" name="组合 4"/>
          <p:cNvGrpSpPr>
            <a:grpSpLocks noChangeAspect="1"/>
          </p:cNvGrpSpPr>
          <p:nvPr/>
        </p:nvGrpSpPr>
        <p:grpSpPr>
          <a:xfrm>
            <a:off x="755650" y="2088601"/>
            <a:ext cx="10536982" cy="3147609"/>
            <a:chOff x="1136" y="-228"/>
            <a:chExt cx="21969" cy="6563"/>
          </a:xfrm>
        </p:grpSpPr>
        <p:pic>
          <p:nvPicPr>
            <p:cNvPr id="6" name="图片 5"/>
            <p:cNvPicPr>
              <a:picLocks noChangeAspect="1"/>
            </p:cNvPicPr>
            <p:nvPr>
              <p:custDataLst>
                <p:tags r:id="rId1"/>
              </p:custDataLst>
            </p:nvPr>
          </p:nvPicPr>
          <p:blipFill>
            <a:blip r:embed="rId2"/>
            <a:stretch>
              <a:fillRect/>
            </a:stretch>
          </p:blipFill>
          <p:spPr>
            <a:xfrm>
              <a:off x="1136" y="-228"/>
              <a:ext cx="21969" cy="6563"/>
            </a:xfrm>
            <a:prstGeom prst="rect">
              <a:avLst/>
            </a:prstGeom>
          </p:spPr>
        </p:pic>
        <p:sp>
          <p:nvSpPr>
            <p:cNvPr id="14" name="矩形 13"/>
            <p:cNvSpPr/>
            <p:nvPr>
              <p:custDataLst>
                <p:tags r:id="rId3"/>
              </p:custDataLst>
            </p:nvPr>
          </p:nvSpPr>
          <p:spPr>
            <a:xfrm>
              <a:off x="17317" y="4949"/>
              <a:ext cx="5788" cy="503"/>
            </a:xfrm>
            <a:prstGeom prst="rect">
              <a:avLst/>
            </a:prstGeom>
            <a:noFill/>
            <a:ln w="38100">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grpSp>
      <p:grpSp>
        <p:nvGrpSpPr>
          <p:cNvPr id="9" name="组合 8"/>
          <p:cNvGrpSpPr>
            <a:grpSpLocks noChangeAspect="1"/>
          </p:cNvGrpSpPr>
          <p:nvPr/>
        </p:nvGrpSpPr>
        <p:grpSpPr>
          <a:xfrm>
            <a:off x="3710305" y="4848225"/>
            <a:ext cx="4332605" cy="2009775"/>
            <a:chOff x="7726" y="5813"/>
            <a:chExt cx="10506" cy="4872"/>
          </a:xfrm>
        </p:grpSpPr>
        <p:pic>
          <p:nvPicPr>
            <p:cNvPr id="7" name="图片 6"/>
            <p:cNvPicPr>
              <a:picLocks noChangeAspect="1"/>
            </p:cNvPicPr>
            <p:nvPr>
              <p:custDataLst>
                <p:tags r:id="rId4"/>
              </p:custDataLst>
            </p:nvPr>
          </p:nvPicPr>
          <p:blipFill>
            <a:blip r:embed="rId5"/>
            <a:srcRect l="11735" t="8103" r="12563" b="22880"/>
            <a:stretch>
              <a:fillRect/>
            </a:stretch>
          </p:blipFill>
          <p:spPr>
            <a:xfrm>
              <a:off x="7726" y="5813"/>
              <a:ext cx="10506" cy="4872"/>
            </a:xfrm>
            <a:prstGeom prst="rect">
              <a:avLst/>
            </a:prstGeom>
          </p:spPr>
        </p:pic>
        <p:pic>
          <p:nvPicPr>
            <p:cNvPr id="8" name="图片 7"/>
            <p:cNvPicPr>
              <a:picLocks noChangeAspect="1"/>
            </p:cNvPicPr>
            <p:nvPr>
              <p:custDataLst>
                <p:tags r:id="rId6"/>
              </p:custDataLst>
            </p:nvPr>
          </p:nvPicPr>
          <p:blipFill>
            <a:blip r:embed="rId7"/>
            <a:stretch>
              <a:fillRect/>
            </a:stretch>
          </p:blipFill>
          <p:spPr>
            <a:xfrm>
              <a:off x="9600" y="6329"/>
              <a:ext cx="1157" cy="294"/>
            </a:xfrm>
            <a:prstGeom prst="rect">
              <a:avLst/>
            </a:prstGeom>
          </p:spPr>
        </p:pic>
        <p:pic>
          <p:nvPicPr>
            <p:cNvPr id="10" name="图片 9"/>
            <p:cNvPicPr>
              <a:picLocks noChangeAspect="1"/>
            </p:cNvPicPr>
            <p:nvPr>
              <p:custDataLst>
                <p:tags r:id="rId8"/>
              </p:custDataLst>
            </p:nvPr>
          </p:nvPicPr>
          <p:blipFill>
            <a:blip r:embed="rId7"/>
            <a:stretch>
              <a:fillRect/>
            </a:stretch>
          </p:blipFill>
          <p:spPr>
            <a:xfrm>
              <a:off x="10074" y="6961"/>
              <a:ext cx="1157" cy="294"/>
            </a:xfrm>
            <a:prstGeom prst="rect">
              <a:avLst/>
            </a:prstGeom>
          </p:spPr>
        </p:pic>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举例</a:t>
            </a:r>
            <a:endParaRPr lang="zh-CN" altLang="en-US"/>
          </a:p>
        </p:txBody>
      </p:sp>
      <p:sp>
        <p:nvSpPr>
          <p:cNvPr id="3" name="内容占位符 2"/>
          <p:cNvSpPr>
            <a:spLocks noGrp="1"/>
          </p:cNvSpPr>
          <p:nvPr>
            <p:ph idx="1"/>
          </p:nvPr>
        </p:nvSpPr>
        <p:spPr/>
        <p:txBody>
          <a:bodyPr/>
          <a:p>
            <a:pPr marL="0" indent="0">
              <a:buNone/>
            </a:pPr>
            <a:r>
              <a:rPr lang="zh-CN" altLang="en-US" sz="2400">
                <a:sym typeface="+mn-ea"/>
              </a:rPr>
              <a:t>所上传的合同合计金额</a:t>
            </a:r>
            <a:r>
              <a:rPr lang="en-US" altLang="zh-CN" sz="2400">
                <a:sym typeface="+mn-ea"/>
              </a:rPr>
              <a:t>505+26.06+37.01+25+15+4.15&lt;975.79</a:t>
            </a:r>
            <a:r>
              <a:rPr lang="zh-CN" altLang="en-US" sz="2400">
                <a:sym typeface="+mn-ea"/>
              </a:rPr>
              <a:t>万元</a:t>
            </a:r>
            <a:endParaRPr lang="zh-CN" altLang="en-US" sz="2400">
              <a:sym typeface="+mn-ea"/>
            </a:endParaRPr>
          </a:p>
          <a:p>
            <a:pPr marL="0" indent="0">
              <a:buNone/>
            </a:pPr>
            <a:r>
              <a:rPr lang="zh-CN" altLang="en-US" sz="2400"/>
              <a:t>关联数据不自洽</a:t>
            </a:r>
            <a:endParaRPr lang="zh-CN" altLang="en-US" sz="2400"/>
          </a:p>
          <a:p>
            <a:endParaRPr lang="zh-CN" altLang="en-US" sz="2400"/>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grpSp>
        <p:nvGrpSpPr>
          <p:cNvPr id="13" name="组合 12"/>
          <p:cNvGrpSpPr/>
          <p:nvPr/>
        </p:nvGrpSpPr>
        <p:grpSpPr>
          <a:xfrm>
            <a:off x="608330" y="2837180"/>
            <a:ext cx="10969625" cy="3199130"/>
            <a:chOff x="623" y="4266"/>
            <a:chExt cx="17273" cy="5160"/>
          </a:xfrm>
        </p:grpSpPr>
        <p:pic>
          <p:nvPicPr>
            <p:cNvPr id="5" name="图片 4"/>
            <p:cNvPicPr>
              <a:picLocks noChangeAspect="1"/>
            </p:cNvPicPr>
            <p:nvPr>
              <p:custDataLst>
                <p:tags r:id="rId1"/>
              </p:custDataLst>
            </p:nvPr>
          </p:nvPicPr>
          <p:blipFill>
            <a:blip r:embed="rId2"/>
            <a:stretch>
              <a:fillRect/>
            </a:stretch>
          </p:blipFill>
          <p:spPr>
            <a:xfrm>
              <a:off x="623" y="4266"/>
              <a:ext cx="17273" cy="5160"/>
            </a:xfrm>
            <a:prstGeom prst="rect">
              <a:avLst/>
            </a:prstGeom>
          </p:spPr>
        </p:pic>
        <p:sp>
          <p:nvSpPr>
            <p:cNvPr id="11" name="矩形 10"/>
            <p:cNvSpPr/>
            <p:nvPr>
              <p:custDataLst>
                <p:tags r:id="rId3"/>
              </p:custDataLst>
            </p:nvPr>
          </p:nvSpPr>
          <p:spPr>
            <a:xfrm>
              <a:off x="6994" y="8862"/>
              <a:ext cx="1701" cy="501"/>
            </a:xfrm>
            <a:prstGeom prst="rect">
              <a:avLst/>
            </a:prstGeom>
            <a:noFill/>
            <a:ln w="38100">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2" name="矩形 11"/>
            <p:cNvSpPr/>
            <p:nvPr>
              <p:custDataLst>
                <p:tags r:id="rId4"/>
              </p:custDataLst>
            </p:nvPr>
          </p:nvSpPr>
          <p:spPr>
            <a:xfrm>
              <a:off x="13210" y="7491"/>
              <a:ext cx="1701" cy="288"/>
            </a:xfrm>
            <a:prstGeom prst="rect">
              <a:avLst/>
            </a:prstGeom>
            <a:noFill/>
            <a:ln w="38100">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grpSp>
      <p:sp>
        <p:nvSpPr>
          <p:cNvPr id="15" name="内容占位符 2"/>
          <p:cNvSpPr>
            <a:spLocks noGrp="1"/>
          </p:cNvSpPr>
          <p:nvPr>
            <p:custDataLst>
              <p:tags r:id="rId5"/>
            </p:custDataLst>
          </p:nvPr>
        </p:nvSpPr>
        <p:spPr>
          <a:xfrm>
            <a:off x="611505" y="4147185"/>
            <a:ext cx="7729220" cy="1470025"/>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2400" u="none" strike="noStrike" kern="1200" cap="none" spc="150" normalizeH="0" baseline="0">
                <a:solidFill>
                  <a:schemeClr val="tx1"/>
                </a:solidFill>
                <a:latin typeface="华文中宋" panose="02010600040101010101" charset="-122"/>
                <a:ea typeface="华文中宋" panose="02010600040101010101"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2000" u="none" strike="noStrike" kern="1200" cap="none" spc="150" normalizeH="0" baseline="0">
                <a:solidFill>
                  <a:schemeClr val="tx1"/>
                </a:solidFill>
                <a:latin typeface="华文中宋" panose="02010600040101010101" charset="-122"/>
                <a:ea typeface="华文中宋" panose="02010600040101010101"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2000" u="none" strike="noStrike" kern="1200" cap="none" spc="150" normalizeH="0" baseline="0">
                <a:solidFill>
                  <a:schemeClr val="tx1"/>
                </a:solidFill>
                <a:latin typeface="华文中宋" panose="02010600040101010101" charset="-122"/>
                <a:ea typeface="华文中宋" panose="02010600040101010101"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800" u="none" strike="noStrike" kern="1200" cap="none" spc="150" normalizeH="0" baseline="0">
                <a:solidFill>
                  <a:schemeClr val="tx1"/>
                </a:solidFill>
                <a:latin typeface="华文中宋" panose="02010600040101010101" charset="-122"/>
                <a:ea typeface="华文中宋" panose="02010600040101010101"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600" u="none" strike="noStrike" kern="1200" cap="none" spc="150" normalizeH="0" baseline="0">
                <a:solidFill>
                  <a:schemeClr val="tx1"/>
                </a:solidFill>
                <a:latin typeface="华文中宋" panose="02010600040101010101" charset="-122"/>
                <a:ea typeface="华文中宋" panose="0201060004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zh-CN" alt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盖章签章要到位</a:t>
            </a:r>
            <a:endParaRPr lang="zh-CN" altLang="en-US"/>
          </a:p>
        </p:txBody>
      </p:sp>
      <p:pic>
        <p:nvPicPr>
          <p:cNvPr id="4" name="图片 3"/>
          <p:cNvPicPr>
            <a:picLocks noChangeAspect="1"/>
          </p:cNvPicPr>
          <p:nvPr/>
        </p:nvPicPr>
        <p:blipFill>
          <a:blip r:embed="rId1"/>
          <a:stretch>
            <a:fillRect/>
          </a:stretch>
        </p:blipFill>
        <p:spPr>
          <a:xfrm>
            <a:off x="888365" y="1534795"/>
            <a:ext cx="3481705" cy="4806950"/>
          </a:xfrm>
          <a:prstGeom prst="rect">
            <a:avLst/>
          </a:prstGeom>
          <a:ln>
            <a:solidFill>
              <a:schemeClr val="tx1"/>
            </a:solid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举例</a:t>
            </a:r>
            <a:endParaRPr lang="zh-CN" altLang="en-US"/>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grpSp>
        <p:nvGrpSpPr>
          <p:cNvPr id="18" name="组合 17"/>
          <p:cNvGrpSpPr>
            <a:grpSpLocks noChangeAspect="1"/>
          </p:cNvGrpSpPr>
          <p:nvPr/>
        </p:nvGrpSpPr>
        <p:grpSpPr>
          <a:xfrm>
            <a:off x="1475740" y="1504950"/>
            <a:ext cx="3605530" cy="4809490"/>
            <a:chOff x="3278" y="3699"/>
            <a:chExt cx="5220" cy="6962"/>
          </a:xfrm>
        </p:grpSpPr>
        <p:pic>
          <p:nvPicPr>
            <p:cNvPr id="5" name="内容占位符 4"/>
            <p:cNvPicPr>
              <a:picLocks noChangeAspect="1"/>
            </p:cNvPicPr>
            <p:nvPr>
              <p:custDataLst>
                <p:tags r:id="rId1"/>
              </p:custDataLst>
            </p:nvPr>
          </p:nvPicPr>
          <p:blipFill>
            <a:blip r:embed="rId2"/>
            <a:srcRect l="30078" t="7111" r="34496"/>
            <a:stretch>
              <a:fillRect/>
            </a:stretch>
          </p:blipFill>
          <p:spPr>
            <a:xfrm>
              <a:off x="3278" y="3699"/>
              <a:ext cx="5220" cy="6962"/>
            </a:xfrm>
            <a:prstGeom prst="rect">
              <a:avLst/>
            </a:prstGeom>
          </p:spPr>
        </p:pic>
        <p:pic>
          <p:nvPicPr>
            <p:cNvPr id="8" name="图片 7"/>
            <p:cNvPicPr/>
            <p:nvPr>
              <p:custDataLst>
                <p:tags r:id="rId3"/>
              </p:custDataLst>
            </p:nvPr>
          </p:nvPicPr>
          <p:blipFill>
            <a:blip r:embed="rId4"/>
            <a:stretch>
              <a:fillRect/>
            </a:stretch>
          </p:blipFill>
          <p:spPr>
            <a:xfrm>
              <a:off x="4539" y="4450"/>
              <a:ext cx="617" cy="399"/>
            </a:xfrm>
            <a:prstGeom prst="rect">
              <a:avLst/>
            </a:prstGeom>
          </p:spPr>
        </p:pic>
        <p:pic>
          <p:nvPicPr>
            <p:cNvPr id="9" name="图片 8"/>
            <p:cNvPicPr/>
            <p:nvPr>
              <p:custDataLst>
                <p:tags r:id="rId5"/>
              </p:custDataLst>
            </p:nvPr>
          </p:nvPicPr>
          <p:blipFill>
            <a:blip r:embed="rId4"/>
            <a:stretch>
              <a:fillRect/>
            </a:stretch>
          </p:blipFill>
          <p:spPr>
            <a:xfrm>
              <a:off x="5041" y="6325"/>
              <a:ext cx="993" cy="188"/>
            </a:xfrm>
            <a:prstGeom prst="rect">
              <a:avLst/>
            </a:prstGeom>
          </p:spPr>
        </p:pic>
        <p:pic>
          <p:nvPicPr>
            <p:cNvPr id="10" name="图片 9"/>
            <p:cNvPicPr/>
            <p:nvPr>
              <p:custDataLst>
                <p:tags r:id="rId6"/>
              </p:custDataLst>
            </p:nvPr>
          </p:nvPicPr>
          <p:blipFill>
            <a:blip r:embed="rId4"/>
            <a:stretch>
              <a:fillRect/>
            </a:stretch>
          </p:blipFill>
          <p:spPr>
            <a:xfrm>
              <a:off x="6524" y="9515"/>
              <a:ext cx="1036" cy="643"/>
            </a:xfrm>
            <a:prstGeom prst="rect">
              <a:avLst/>
            </a:prstGeom>
          </p:spPr>
        </p:pic>
      </p:grpSp>
      <p:grpSp>
        <p:nvGrpSpPr>
          <p:cNvPr id="19" name="组合 18"/>
          <p:cNvGrpSpPr>
            <a:grpSpLocks noChangeAspect="1"/>
          </p:cNvGrpSpPr>
          <p:nvPr/>
        </p:nvGrpSpPr>
        <p:grpSpPr>
          <a:xfrm>
            <a:off x="6536690" y="1313815"/>
            <a:ext cx="3558540" cy="4770120"/>
            <a:chOff x="8675" y="3699"/>
            <a:chExt cx="5194" cy="6962"/>
          </a:xfrm>
        </p:grpSpPr>
        <p:pic>
          <p:nvPicPr>
            <p:cNvPr id="6" name="图片 5"/>
            <p:cNvPicPr>
              <a:picLocks noChangeAspect="1"/>
            </p:cNvPicPr>
            <p:nvPr>
              <p:custDataLst>
                <p:tags r:id="rId7"/>
              </p:custDataLst>
            </p:nvPr>
          </p:nvPicPr>
          <p:blipFill>
            <a:blip r:embed="rId8"/>
            <a:srcRect l="33049" t="8500" r="32221"/>
            <a:stretch>
              <a:fillRect/>
            </a:stretch>
          </p:blipFill>
          <p:spPr>
            <a:xfrm>
              <a:off x="8675" y="3699"/>
              <a:ext cx="5194" cy="6962"/>
            </a:xfrm>
            <a:prstGeom prst="rect">
              <a:avLst/>
            </a:prstGeom>
          </p:spPr>
        </p:pic>
        <p:pic>
          <p:nvPicPr>
            <p:cNvPr id="17" name="图片 16"/>
            <p:cNvPicPr/>
            <p:nvPr>
              <p:custDataLst>
                <p:tags r:id="rId9"/>
              </p:custDataLst>
            </p:nvPr>
          </p:nvPicPr>
          <p:blipFill>
            <a:blip r:embed="rId4"/>
            <a:stretch>
              <a:fillRect/>
            </a:stretch>
          </p:blipFill>
          <p:spPr>
            <a:xfrm>
              <a:off x="11245" y="8515"/>
              <a:ext cx="1370" cy="790"/>
            </a:xfrm>
            <a:prstGeom prst="rect">
              <a:avLst/>
            </a:prstGeom>
          </p:spPr>
        </p:pic>
      </p:grpSp>
      <p:pic>
        <p:nvPicPr>
          <p:cNvPr id="7" name="图片 6"/>
          <p:cNvPicPr>
            <a:picLocks noChangeAspect="1"/>
          </p:cNvPicPr>
          <p:nvPr/>
        </p:nvPicPr>
        <p:blipFill>
          <a:blip r:embed="rId10"/>
          <a:stretch>
            <a:fillRect/>
          </a:stretch>
        </p:blipFill>
        <p:spPr>
          <a:xfrm>
            <a:off x="3912870" y="3342005"/>
            <a:ext cx="723900" cy="106680"/>
          </a:xfrm>
          <a:prstGeom prst="rect">
            <a:avLst/>
          </a:prstGeom>
        </p:spPr>
      </p:pic>
      <p:pic>
        <p:nvPicPr>
          <p:cNvPr id="11" name="图片 10"/>
          <p:cNvPicPr>
            <a:picLocks noChangeAspect="1"/>
          </p:cNvPicPr>
          <p:nvPr/>
        </p:nvPicPr>
        <p:blipFill>
          <a:blip r:embed="rId10"/>
          <a:stretch>
            <a:fillRect/>
          </a:stretch>
        </p:blipFill>
        <p:spPr>
          <a:xfrm>
            <a:off x="2240280" y="3645535"/>
            <a:ext cx="2551430" cy="375920"/>
          </a:xfrm>
          <a:prstGeom prst="rect">
            <a:avLst/>
          </a:prstGeom>
        </p:spPr>
      </p:pic>
      <p:pic>
        <p:nvPicPr>
          <p:cNvPr id="3" name="图片 2"/>
          <p:cNvPicPr/>
          <p:nvPr>
            <p:custDataLst>
              <p:tags r:id="rId11"/>
            </p:custDataLst>
          </p:nvPr>
        </p:nvPicPr>
        <p:blipFill>
          <a:blip r:embed="rId4"/>
          <a:stretch>
            <a:fillRect/>
          </a:stretch>
        </p:blipFill>
        <p:spPr>
          <a:xfrm>
            <a:off x="2240051" y="2699396"/>
            <a:ext cx="426171" cy="275637"/>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marL="571500" indent="-571500">
              <a:buFont typeface="Wingdings" panose="05000000000000000000" charset="0"/>
              <a:buChar char="n"/>
            </a:pPr>
            <a:r>
              <a:rPr lang="zh-CN" altLang="en-US">
                <a:solidFill>
                  <a:srgbClr val="0070C0"/>
                </a:solidFill>
              </a:rPr>
              <a:t>单位</a:t>
            </a:r>
            <a:r>
              <a:rPr lang="en-US" altLang="zh-CN">
                <a:solidFill>
                  <a:srgbClr val="0070C0"/>
                </a:solidFill>
              </a:rPr>
              <a:t>05</a:t>
            </a:r>
            <a:r>
              <a:rPr lang="zh-CN" altLang="en-US">
                <a:solidFill>
                  <a:srgbClr val="0070C0"/>
                </a:solidFill>
              </a:rPr>
              <a:t>表</a:t>
            </a:r>
            <a:r>
              <a:rPr lang="en-US" altLang="zh-CN">
                <a:solidFill>
                  <a:srgbClr val="0070C0"/>
                </a:solidFill>
              </a:rPr>
              <a:t> </a:t>
            </a:r>
            <a:r>
              <a:rPr lang="zh-CN" altLang="en-US">
                <a:solidFill>
                  <a:srgbClr val="0070C0"/>
                </a:solidFill>
              </a:rPr>
              <a:t>负面清单</a:t>
            </a:r>
            <a:endParaRPr lang="zh-CN" altLang="en-US">
              <a:solidFill>
                <a:srgbClr val="0070C0"/>
              </a:solidFill>
            </a:endParaRPr>
          </a:p>
        </p:txBody>
      </p:sp>
      <p:sp>
        <p:nvSpPr>
          <p:cNvPr id="3" name="内容占位符 2"/>
          <p:cNvSpPr>
            <a:spLocks noGrp="1"/>
          </p:cNvSpPr>
          <p:nvPr>
            <p:ph sz="half" idx="1"/>
          </p:nvPr>
        </p:nvSpPr>
        <p:spPr/>
        <p:txBody>
          <a:bodyPr>
            <a:noAutofit/>
          </a:bodyPr>
          <a:p>
            <a:pPr marL="0" indent="0" algn="ctr">
              <a:buNone/>
            </a:pPr>
            <a:r>
              <a:rPr lang="zh-CN" altLang="en-US" sz="2000" b="1"/>
              <a:t>绝对不要出现</a:t>
            </a:r>
            <a:r>
              <a:rPr lang="en-US" altLang="zh-CN" sz="2000" b="1"/>
              <a:t>——</a:t>
            </a:r>
            <a:r>
              <a:rPr lang="zh-CN" altLang="en-US" sz="2000" b="1"/>
              <a:t>真实性（一致性）问题</a:t>
            </a:r>
            <a:endParaRPr lang="zh-CN" altLang="en-US" sz="2000" b="1"/>
          </a:p>
          <a:p>
            <a:r>
              <a:rPr lang="zh-CN" altLang="en-US" sz="2000"/>
              <a:t>和决算数据不一致且没有合理说明</a:t>
            </a:r>
            <a:endParaRPr lang="zh-CN" altLang="en-US" sz="2000"/>
          </a:p>
          <a:p>
            <a:r>
              <a:rPr lang="zh-CN" altLang="en-US" sz="2000"/>
              <a:t>和所传资料数据不一致</a:t>
            </a:r>
            <a:endParaRPr lang="zh-CN" altLang="en-US" sz="2000"/>
          </a:p>
          <a:p>
            <a:pPr lvl="1"/>
            <a:r>
              <a:rPr lang="zh-CN" altLang="en-US" sz="1800"/>
              <a:t>预算项目数不一致</a:t>
            </a:r>
            <a:endParaRPr lang="zh-CN" altLang="en-US" sz="1800"/>
          </a:p>
          <a:p>
            <a:pPr lvl="1"/>
            <a:r>
              <a:rPr lang="zh-CN" altLang="en-US" sz="1800"/>
              <a:t>盘点金额不一致</a:t>
            </a:r>
            <a:endParaRPr lang="zh-CN" altLang="en-US" sz="1800"/>
          </a:p>
          <a:p>
            <a:pPr lvl="1"/>
            <a:r>
              <a:rPr lang="zh-CN" altLang="en-US" sz="1800"/>
              <a:t>处置审批金额不一致</a:t>
            </a:r>
            <a:endParaRPr lang="zh-CN" altLang="en-US" sz="1800"/>
          </a:p>
          <a:p>
            <a:pPr lvl="1"/>
            <a:r>
              <a:rPr lang="zh-CN" altLang="en-US" sz="1800"/>
              <a:t>投资额不一致</a:t>
            </a:r>
            <a:endParaRPr lang="zh-CN" altLang="en-US" sz="1800"/>
          </a:p>
          <a:p>
            <a:pPr lvl="1"/>
            <a:r>
              <a:rPr lang="zh-CN" altLang="en-US" sz="1800"/>
              <a:t>合同数不一致</a:t>
            </a:r>
            <a:endParaRPr lang="zh-CN" altLang="en-US" sz="1800"/>
          </a:p>
          <a:p>
            <a:r>
              <a:rPr lang="zh-CN" altLang="en-US" sz="2000"/>
              <a:t>佐证材料存在明显瑕疵</a:t>
            </a:r>
            <a:endParaRPr lang="zh-CN" altLang="en-US" sz="2000"/>
          </a:p>
          <a:p>
            <a:pPr lvl="1"/>
            <a:r>
              <a:rPr lang="zh-CN" sz="1800"/>
              <a:t>无法证明合同经过合法性审查</a:t>
            </a:r>
            <a:endParaRPr lang="zh-CN" sz="1800"/>
          </a:p>
          <a:p>
            <a:pPr lvl="1"/>
            <a:r>
              <a:rPr lang="zh-CN" sz="1800"/>
              <a:t>无法证明资产处置经过审批</a:t>
            </a:r>
            <a:endParaRPr lang="zh-CN" altLang="en-US" sz="1800"/>
          </a:p>
          <a:p>
            <a:endParaRPr lang="zh-CN" altLang="en-US" sz="1800"/>
          </a:p>
        </p:txBody>
      </p:sp>
      <p:sp>
        <p:nvSpPr>
          <p:cNvPr id="4" name="内容占位符 3"/>
          <p:cNvSpPr>
            <a:spLocks noGrp="1"/>
          </p:cNvSpPr>
          <p:nvPr>
            <p:ph sz="half" idx="2"/>
          </p:nvPr>
        </p:nvSpPr>
        <p:spPr/>
        <p:txBody>
          <a:bodyPr>
            <a:normAutofit/>
          </a:bodyPr>
          <a:p>
            <a:pPr marL="0" indent="0" algn="ctr">
              <a:buNone/>
            </a:pPr>
            <a:r>
              <a:rPr lang="zh-CN" altLang="en-US" sz="2000" b="1"/>
              <a:t>尽量不要出现</a:t>
            </a:r>
            <a:r>
              <a:rPr lang="en-US" altLang="zh-CN" sz="2000" b="1"/>
              <a:t>——</a:t>
            </a:r>
            <a:r>
              <a:rPr lang="zh-CN" altLang="en-US" sz="2000" b="1"/>
              <a:t>质量问题</a:t>
            </a:r>
            <a:endParaRPr lang="zh-CN" altLang="en-US" sz="2000" b="1"/>
          </a:p>
          <a:p>
            <a:r>
              <a:rPr lang="zh-CN" altLang="en-US" sz="2000">
                <a:sym typeface="+mn-ea"/>
              </a:rPr>
              <a:t>计划采购金额</a:t>
            </a:r>
            <a:r>
              <a:rPr lang="en-US" altLang="zh-CN" sz="2000">
                <a:sym typeface="+mn-ea"/>
              </a:rPr>
              <a:t>=</a:t>
            </a:r>
            <a:r>
              <a:rPr lang="zh-CN" altLang="en-US" sz="2000">
                <a:sym typeface="+mn-ea"/>
              </a:rPr>
              <a:t>或＜或远＞实际采购金额</a:t>
            </a:r>
            <a:endParaRPr lang="zh-CN" altLang="en-US" sz="2000">
              <a:sym typeface="+mn-ea"/>
            </a:endParaRPr>
          </a:p>
          <a:p>
            <a:r>
              <a:rPr lang="zh-CN" altLang="en-US" sz="2000"/>
              <a:t>盘点前后金额差异较大</a:t>
            </a:r>
            <a:endParaRPr lang="zh-CN" altLang="en-US" sz="2000"/>
          </a:p>
          <a:p>
            <a:r>
              <a:rPr lang="zh-CN" altLang="en-US" sz="2000"/>
              <a:t>采购金额和合同订立数差异之间明显冲突</a:t>
            </a:r>
            <a:endParaRPr lang="zh-CN" altLang="en-US" sz="2000"/>
          </a:p>
          <a:p>
            <a:endParaRPr lang="zh-CN" altLang="en-US" sz="2000"/>
          </a:p>
          <a:p>
            <a:endParaRPr lang="zh-CN" altLang="en-US" sz="2000"/>
          </a:p>
        </p:txBody>
      </p:sp>
      <p:sp>
        <p:nvSpPr>
          <p:cNvPr id="6" name="灯片编号占位符 5"/>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7.</a:t>
            </a:r>
            <a:r>
              <a:rPr lang="zh-CN" altLang="en-US"/>
              <a:t>单位</a:t>
            </a:r>
            <a:r>
              <a:rPr lang="en-US" altLang="zh-CN"/>
              <a:t>06</a:t>
            </a:r>
            <a:r>
              <a:rPr lang="zh-CN" altLang="en-US"/>
              <a:t>表</a:t>
            </a:r>
            <a:r>
              <a:rPr lang="en-US" altLang="zh-CN"/>
              <a:t> </a:t>
            </a:r>
            <a:r>
              <a:rPr lang="zh-CN" altLang="en-US"/>
              <a:t>信息系统层面内部控制建设情况</a:t>
            </a:r>
            <a:endParaRPr lang="zh-CN" altLang="en-US"/>
          </a:p>
        </p:txBody>
      </p:sp>
      <p:sp>
        <p:nvSpPr>
          <p:cNvPr id="6" name="内容占位符 5"/>
          <p:cNvSpPr>
            <a:spLocks noGrp="1"/>
          </p:cNvSpPr>
          <p:nvPr>
            <p:ph idx="1"/>
          </p:nvPr>
        </p:nvSpPr>
        <p:spPr>
          <a:xfrm>
            <a:off x="608330" y="1490345"/>
            <a:ext cx="2470785" cy="4759325"/>
          </a:xfrm>
        </p:spPr>
        <p:txBody>
          <a:bodyPr>
            <a:noAutofit/>
          </a:bodyPr>
          <a:p>
            <a:pPr>
              <a:buFont typeface="Wingdings" panose="05000000000000000000" charset="0"/>
              <a:buChar char="n"/>
            </a:pPr>
            <a:r>
              <a:rPr lang="zh-CN" altLang="en-US" sz="2000"/>
              <a:t>变化</a:t>
            </a:r>
            <a:endParaRPr lang="zh-CN" altLang="en-US" sz="2000"/>
          </a:p>
          <a:p>
            <a:pPr marL="323850">
              <a:buFont typeface="Wingdings" panose="05000000000000000000" charset="0"/>
              <a:buChar char="n"/>
            </a:pPr>
            <a:r>
              <a:rPr lang="zh-CN" altLang="en-US" sz="2000"/>
              <a:t>新增“2023年度内部控制信息化覆盖的业务系统改造升级情况”，下拉选项为“预算业务、收支业务、政府采购业务、资产管理、建设项目管理、合同管理、其他、未更新”</a:t>
            </a:r>
            <a:endParaRPr lang="zh-CN" altLang="en-US" sz="2000"/>
          </a:p>
        </p:txBody>
      </p:sp>
      <p:sp>
        <p:nvSpPr>
          <p:cNvPr id="8" name="灯片编号占位符 7"/>
          <p:cNvSpPr>
            <a:spLocks noGrp="1"/>
          </p:cNvSpPr>
          <p:nvPr>
            <p:ph type="sldNum" sz="quarter" idx="12"/>
          </p:nvPr>
        </p:nvSpPr>
        <p:spPr/>
        <p:txBody>
          <a:bodyPr/>
          <a:p>
            <a:fld id="{49AE70B2-8BF9-45C0-BB95-33D1B9D3A854}" type="slidenum">
              <a:rPr lang="zh-CN" altLang="en-US" smtClean="0"/>
            </a:fld>
            <a:endParaRPr lang="zh-CN" altLang="en-US"/>
          </a:p>
        </p:txBody>
      </p:sp>
      <p:pic>
        <p:nvPicPr>
          <p:cNvPr id="2" name="图片 1"/>
          <p:cNvPicPr>
            <a:picLocks noChangeAspect="1"/>
          </p:cNvPicPr>
          <p:nvPr/>
        </p:nvPicPr>
        <p:blipFill>
          <a:blip r:embed="rId1"/>
          <a:stretch>
            <a:fillRect/>
          </a:stretch>
        </p:blipFill>
        <p:spPr>
          <a:xfrm>
            <a:off x="3368040" y="1928495"/>
            <a:ext cx="8406765" cy="3314700"/>
          </a:xfrm>
          <a:prstGeom prst="rect">
            <a:avLst/>
          </a:prstGeom>
        </p:spPr>
      </p:pic>
      <p:sp>
        <p:nvSpPr>
          <p:cNvPr id="14" name="矩形 13"/>
          <p:cNvSpPr/>
          <p:nvPr>
            <p:custDataLst>
              <p:tags r:id="rId2"/>
            </p:custDataLst>
          </p:nvPr>
        </p:nvSpPr>
        <p:spPr>
          <a:xfrm>
            <a:off x="3211195" y="2723515"/>
            <a:ext cx="8700770" cy="241300"/>
          </a:xfrm>
          <a:prstGeom prst="rect">
            <a:avLst/>
          </a:prstGeom>
          <a:noFill/>
          <a:ln w="38100">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内控信息化</a:t>
            </a:r>
            <a:endParaRPr lang="zh-CN" altLang="en-US"/>
          </a:p>
        </p:txBody>
      </p:sp>
      <p:sp>
        <p:nvSpPr>
          <p:cNvPr id="3" name="内容占位符 2"/>
          <p:cNvSpPr>
            <a:spLocks noGrp="1"/>
          </p:cNvSpPr>
          <p:nvPr>
            <p:ph idx="1"/>
          </p:nvPr>
        </p:nvSpPr>
        <p:spPr/>
        <p:txBody>
          <a:bodyPr/>
          <a:p>
            <a:pPr marL="0" indent="0">
              <a:buNone/>
            </a:pPr>
            <a:r>
              <a:rPr lang="zh-CN" altLang="en-US" sz="2000"/>
              <a:t>除浙里报以外，其他财政部门部署的系统，尽量不要选</a:t>
            </a:r>
            <a:endParaRPr lang="zh-CN" altLang="en-US" sz="2000"/>
          </a:p>
        </p:txBody>
      </p:sp>
      <p:graphicFrame>
        <p:nvGraphicFramePr>
          <p:cNvPr id="4" name="表格 3"/>
          <p:cNvGraphicFramePr/>
          <p:nvPr>
            <p:custDataLst>
              <p:tags r:id="rId1"/>
            </p:custDataLst>
          </p:nvPr>
        </p:nvGraphicFramePr>
        <p:xfrm>
          <a:off x="608330" y="2152650"/>
          <a:ext cx="10970895" cy="4030980"/>
        </p:xfrm>
        <a:graphic>
          <a:graphicData uri="http://schemas.openxmlformats.org/drawingml/2006/table">
            <a:tbl>
              <a:tblPr firstRow="1" bandRow="1">
                <a:tableStyleId>{5C22544A-7EE6-4342-B048-85BDC9FD1C3A}</a:tableStyleId>
              </a:tblPr>
              <a:tblGrid>
                <a:gridCol w="1875790"/>
                <a:gridCol w="4999990"/>
                <a:gridCol w="4095115"/>
              </a:tblGrid>
              <a:tr h="565150">
                <a:tc>
                  <a:txBody>
                    <a:bodyPr/>
                    <a:p>
                      <a:pPr>
                        <a:buNone/>
                      </a:pPr>
                      <a:r>
                        <a:rPr lang="zh-CN" altLang="en-US"/>
                        <a:t>领域</a:t>
                      </a:r>
                      <a:endParaRPr lang="zh-CN" altLang="en-US"/>
                    </a:p>
                  </a:txBody>
                  <a:tcPr anchor="ctr" anchorCtr="0"/>
                </a:tc>
                <a:tc>
                  <a:txBody>
                    <a:bodyPr/>
                    <a:p>
                      <a:pPr>
                        <a:buNone/>
                      </a:pPr>
                      <a:r>
                        <a:rPr lang="zh-CN" altLang="en-US"/>
                        <a:t>属于内控信息化</a:t>
                      </a:r>
                      <a:endParaRPr lang="zh-CN" altLang="en-US"/>
                    </a:p>
                  </a:txBody>
                  <a:tcPr anchor="ctr" anchorCtr="0"/>
                </a:tc>
                <a:tc>
                  <a:txBody>
                    <a:bodyPr/>
                    <a:p>
                      <a:pPr>
                        <a:buNone/>
                      </a:pPr>
                      <a:r>
                        <a:rPr lang="zh-CN" altLang="en-US"/>
                        <a:t>不属于内控信息化</a:t>
                      </a:r>
                      <a:endParaRPr lang="zh-CN" altLang="en-US"/>
                    </a:p>
                  </a:txBody>
                  <a:tcPr anchor="ctr" anchorCtr="0"/>
                </a:tc>
              </a:tr>
              <a:tr h="565150">
                <a:tc>
                  <a:txBody>
                    <a:bodyPr/>
                    <a:p>
                      <a:pPr>
                        <a:buNone/>
                      </a:pPr>
                      <a:r>
                        <a:rPr lang="zh-CN" altLang="en-US"/>
                        <a:t>预算</a:t>
                      </a:r>
                      <a:endParaRPr lang="zh-CN" altLang="en-US"/>
                    </a:p>
                  </a:txBody>
                  <a:tcPr anchor="ctr" anchorCtr="0"/>
                </a:tc>
                <a:tc>
                  <a:txBody>
                    <a:bodyPr/>
                    <a:p>
                      <a:pPr>
                        <a:buNone/>
                      </a:pPr>
                      <a:r>
                        <a:rPr lang="zh-CN" altLang="en-US"/>
                        <a:t>各处室在线编制预算而非</a:t>
                      </a:r>
                      <a:r>
                        <a:rPr lang="en-US" altLang="zh-CN"/>
                        <a:t>Excel</a:t>
                      </a:r>
                      <a:r>
                        <a:rPr lang="zh-CN" altLang="en-US"/>
                        <a:t>、</a:t>
                      </a:r>
                      <a:r>
                        <a:rPr lang="en-US" altLang="zh-CN"/>
                        <a:t>Word</a:t>
                      </a:r>
                      <a:endParaRPr lang="en-US" altLang="zh-CN"/>
                    </a:p>
                  </a:txBody>
                  <a:tcPr anchor="ctr" anchorCtr="0"/>
                </a:tc>
                <a:tc>
                  <a:txBody>
                    <a:bodyPr/>
                    <a:p>
                      <a:pPr>
                        <a:buNone/>
                      </a:pPr>
                      <a:r>
                        <a:rPr lang="zh-CN" altLang="en-US"/>
                        <a:t>预算一体化系统</a:t>
                      </a:r>
                      <a:endParaRPr lang="zh-CN" altLang="en-US"/>
                    </a:p>
                  </a:txBody>
                  <a:tcPr anchor="ctr" anchorCtr="0"/>
                </a:tc>
              </a:tr>
              <a:tr h="565150">
                <a:tc>
                  <a:txBody>
                    <a:bodyPr/>
                    <a:p>
                      <a:pPr>
                        <a:buNone/>
                      </a:pPr>
                      <a:r>
                        <a:rPr lang="zh-CN" altLang="en-US"/>
                        <a:t>支出</a:t>
                      </a:r>
                      <a:endParaRPr lang="zh-CN" altLang="en-US"/>
                    </a:p>
                  </a:txBody>
                  <a:tcPr anchor="ctr" anchorCtr="0"/>
                </a:tc>
                <a:tc>
                  <a:txBody>
                    <a:bodyPr/>
                    <a:p>
                      <a:pPr>
                        <a:buNone/>
                      </a:pPr>
                      <a:r>
                        <a:rPr lang="zh-CN" altLang="en-US"/>
                        <a:t>浙里报或者其他系统</a:t>
                      </a:r>
                      <a:endParaRPr lang="zh-CN" altLang="en-US"/>
                    </a:p>
                  </a:txBody>
                  <a:tcPr anchor="ctr" anchorCtr="0"/>
                </a:tc>
                <a:tc>
                  <a:txBody>
                    <a:bodyPr/>
                    <a:p>
                      <a:pPr>
                        <a:buNone/>
                      </a:pPr>
                      <a:r>
                        <a:rPr lang="zh-CN" altLang="en-US"/>
                        <a:t>预算一体化系统（国库）</a:t>
                      </a:r>
                      <a:endParaRPr lang="zh-CN" altLang="en-US"/>
                    </a:p>
                    <a:p>
                      <a:pPr>
                        <a:buNone/>
                      </a:pPr>
                      <a:r>
                        <a:rPr lang="zh-CN" altLang="en-US"/>
                        <a:t>报销纸质单据线下流转</a:t>
                      </a:r>
                      <a:endParaRPr lang="zh-CN" altLang="en-US"/>
                    </a:p>
                  </a:txBody>
                  <a:tcPr anchor="ctr" anchorCtr="0"/>
                </a:tc>
              </a:tr>
              <a:tr h="565150">
                <a:tc>
                  <a:txBody>
                    <a:bodyPr/>
                    <a:p>
                      <a:pPr>
                        <a:buNone/>
                      </a:pPr>
                      <a:r>
                        <a:rPr lang="zh-CN" altLang="en-US"/>
                        <a:t>采购</a:t>
                      </a:r>
                      <a:endParaRPr lang="zh-CN" altLang="en-US"/>
                    </a:p>
                  </a:txBody>
                  <a:tcPr anchor="ctr" anchorCtr="0"/>
                </a:tc>
                <a:tc>
                  <a:txBody>
                    <a:bodyPr/>
                    <a:p>
                      <a:pPr>
                        <a:buNone/>
                      </a:pPr>
                      <a:r>
                        <a:rPr lang="zh-CN" altLang="en-US"/>
                        <a:t>采购前的审批在线流转</a:t>
                      </a:r>
                      <a:endParaRPr lang="zh-CN" altLang="en-US"/>
                    </a:p>
                  </a:txBody>
                  <a:tcPr anchor="ctr" anchorCtr="0"/>
                </a:tc>
                <a:tc>
                  <a:txBody>
                    <a:bodyPr/>
                    <a:p>
                      <a:pPr>
                        <a:buNone/>
                      </a:pPr>
                      <a:r>
                        <a:rPr lang="zh-CN" altLang="en-US"/>
                        <a:t>政采云</a:t>
                      </a:r>
                      <a:endParaRPr lang="zh-CN" altLang="en-US"/>
                    </a:p>
                  </a:txBody>
                  <a:tcPr anchor="ctr" anchorCtr="0"/>
                </a:tc>
              </a:tr>
              <a:tr h="565150">
                <a:tc>
                  <a:txBody>
                    <a:bodyPr/>
                    <a:p>
                      <a:pPr>
                        <a:buNone/>
                      </a:pPr>
                      <a:r>
                        <a:rPr lang="zh-CN" altLang="en-US"/>
                        <a:t>资产</a:t>
                      </a:r>
                      <a:endParaRPr lang="zh-CN" altLang="en-US"/>
                    </a:p>
                  </a:txBody>
                  <a:tcPr anchor="ctr" anchorCtr="0"/>
                </a:tc>
                <a:tc>
                  <a:txBody>
                    <a:bodyPr/>
                    <a:p>
                      <a:pPr>
                        <a:buNone/>
                      </a:pPr>
                      <a:r>
                        <a:rPr lang="zh-CN" altLang="en-US"/>
                        <a:t>各处室领用资产在线申请和审批</a:t>
                      </a:r>
                      <a:endParaRPr lang="zh-CN" altLang="en-US"/>
                    </a:p>
                  </a:txBody>
                  <a:tcPr anchor="ctr" anchorCtr="0"/>
                </a:tc>
                <a:tc>
                  <a:txBody>
                    <a:bodyPr/>
                    <a:p>
                      <a:pPr>
                        <a:buNone/>
                      </a:pPr>
                      <a:r>
                        <a:rPr lang="zh-CN" altLang="en-US"/>
                        <a:t>资产云（绝大部分情况下）</a:t>
                      </a:r>
                      <a:endParaRPr lang="zh-CN" altLang="en-US"/>
                    </a:p>
                  </a:txBody>
                  <a:tcPr anchor="ctr" anchorCtr="0"/>
                </a:tc>
              </a:tr>
              <a:tr h="565150">
                <a:tc>
                  <a:txBody>
                    <a:bodyPr/>
                    <a:p>
                      <a:pPr>
                        <a:buNone/>
                      </a:pPr>
                      <a:r>
                        <a:rPr lang="zh-CN" altLang="en-US"/>
                        <a:t>合同</a:t>
                      </a:r>
                      <a:endParaRPr lang="zh-CN" altLang="en-US"/>
                    </a:p>
                  </a:txBody>
                  <a:tcPr anchor="ctr" anchorCtr="0"/>
                </a:tc>
                <a:tc>
                  <a:txBody>
                    <a:bodyPr/>
                    <a:p>
                      <a:pPr>
                        <a:buNone/>
                      </a:pPr>
                      <a:r>
                        <a:rPr lang="zh-CN" altLang="en-US"/>
                        <a:t>合同用印审批在线流转</a:t>
                      </a:r>
                      <a:endParaRPr lang="zh-CN" altLang="en-US"/>
                    </a:p>
                  </a:txBody>
                  <a:tcPr anchor="ctr" anchorCtr="0"/>
                </a:tc>
                <a:tc>
                  <a:txBody>
                    <a:bodyPr/>
                    <a:p>
                      <a:pPr>
                        <a:buNone/>
                      </a:pPr>
                      <a:r>
                        <a:rPr lang="zh-CN" altLang="en-US"/>
                        <a:t>纸质单据线下流转或者直接在合同签批</a:t>
                      </a:r>
                      <a:endParaRPr lang="zh-CN" altLang="en-US"/>
                    </a:p>
                  </a:txBody>
                  <a:tcPr anchor="ctr" anchorCtr="0"/>
                </a:tc>
              </a:tr>
              <a:tr h="565150">
                <a:tc>
                  <a:txBody>
                    <a:bodyPr/>
                    <a:p>
                      <a:pPr>
                        <a:buNone/>
                      </a:pPr>
                      <a:r>
                        <a:rPr lang="zh-CN" altLang="en-US"/>
                        <a:t>建设项目</a:t>
                      </a:r>
                      <a:endParaRPr lang="zh-CN" altLang="en-US"/>
                    </a:p>
                  </a:txBody>
                  <a:tcPr anchor="ctr" anchorCtr="0"/>
                </a:tc>
                <a:tc>
                  <a:txBody>
                    <a:bodyPr/>
                    <a:p>
                      <a:pPr>
                        <a:buNone/>
                      </a:pPr>
                      <a:r>
                        <a:rPr lang="zh-CN" altLang="en-US"/>
                        <a:t>施工过程中变更审批在线流转，能自动生成台账</a:t>
                      </a:r>
                      <a:endParaRPr lang="zh-CN" altLang="en-US"/>
                    </a:p>
                  </a:txBody>
                  <a:tcPr anchor="ctr" anchorCtr="0"/>
                </a:tc>
                <a:tc>
                  <a:txBody>
                    <a:bodyPr/>
                    <a:p>
                      <a:pPr>
                        <a:buNone/>
                      </a:pPr>
                      <a:r>
                        <a:rPr lang="zh-CN" altLang="en-US"/>
                        <a:t>线下流转，用</a:t>
                      </a:r>
                      <a:r>
                        <a:rPr lang="en-US" altLang="zh-CN"/>
                        <a:t>Excel</a:t>
                      </a:r>
                      <a:r>
                        <a:rPr lang="zh-CN" altLang="en-US"/>
                        <a:t>统计</a:t>
                      </a:r>
                      <a:endParaRPr lang="zh-CN" altLang="en-US"/>
                    </a:p>
                  </a:txBody>
                  <a:tcPr anchor="ctr" anchorCtr="0"/>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8.</a:t>
            </a:r>
            <a:r>
              <a:rPr lang="zh-CN" altLang="en-US"/>
              <a:t>单位</a:t>
            </a:r>
            <a:r>
              <a:rPr lang="en-US" altLang="zh-CN"/>
              <a:t>07</a:t>
            </a:r>
            <a:r>
              <a:rPr lang="zh-CN" altLang="en-US"/>
              <a:t>表</a:t>
            </a:r>
            <a:r>
              <a:rPr lang="en-US" altLang="zh-CN"/>
              <a:t> </a:t>
            </a:r>
            <a:r>
              <a:rPr lang="zh-CN" altLang="en-US"/>
              <a:t>单位内部控制报告文本</a:t>
            </a:r>
            <a:endParaRPr lang="zh-CN" altLang="en-US"/>
          </a:p>
        </p:txBody>
      </p:sp>
      <p:pic>
        <p:nvPicPr>
          <p:cNvPr id="4" name="内容占位符 3"/>
          <p:cNvPicPr>
            <a:picLocks noChangeAspect="1"/>
          </p:cNvPicPr>
          <p:nvPr>
            <p:ph idx="1"/>
          </p:nvPr>
        </p:nvPicPr>
        <p:blipFill>
          <a:blip r:embed="rId1"/>
          <a:stretch>
            <a:fillRect/>
          </a:stretch>
        </p:blipFill>
        <p:spPr>
          <a:xfrm>
            <a:off x="5568315" y="1490345"/>
            <a:ext cx="5934075" cy="4759325"/>
          </a:xfrm>
          <a:prstGeom prst="rect">
            <a:avLst/>
          </a:prstGeom>
        </p:spPr>
      </p:pic>
      <p:sp>
        <p:nvSpPr>
          <p:cNvPr id="6" name="内容占位符 5"/>
          <p:cNvSpPr>
            <a:spLocks noGrp="1"/>
          </p:cNvSpPr>
          <p:nvPr/>
        </p:nvSpPr>
        <p:spPr>
          <a:xfrm>
            <a:off x="608330" y="1490345"/>
            <a:ext cx="4802505" cy="4759325"/>
          </a:xfrm>
          <a:prstGeom prst="rect">
            <a:avLst/>
          </a:prstGeom>
        </p:spPr>
        <p:txBody>
          <a:bodyPr vert="horz" lIns="90000" tIns="46800" rIns="90000" bIns="46800" rtlCol="0">
            <a:normAutofit fontScale="75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charset="0"/>
              <a:buChar char="n"/>
            </a:pPr>
            <a:r>
              <a:rPr lang="zh-CN" altLang="en-US"/>
              <a:t>变化</a:t>
            </a:r>
            <a:endParaRPr lang="zh-CN" altLang="en-US"/>
          </a:p>
          <a:p>
            <a:pPr marL="323850">
              <a:buFont typeface="Wingdings" panose="05000000000000000000" charset="0"/>
              <a:buChar char="n"/>
            </a:pPr>
            <a:r>
              <a:rPr lang="zh-CN" altLang="en-US"/>
              <a:t>一、单位内部控制工作的基本情况</a:t>
            </a:r>
            <a:r>
              <a:rPr lang="en-US" altLang="zh-CN"/>
              <a:t>——</a:t>
            </a:r>
            <a:r>
              <a:rPr lang="zh-CN" altLang="en-US"/>
              <a:t>新增内部控制制度2023年度更新情况。</a:t>
            </a:r>
            <a:endParaRPr lang="zh-CN" altLang="en-US"/>
          </a:p>
          <a:p>
            <a:pPr marL="323850">
              <a:buFont typeface="Wingdings" panose="05000000000000000000" charset="0"/>
              <a:buChar char="n"/>
            </a:pPr>
            <a:r>
              <a:rPr lang="zh-CN" altLang="en-US"/>
              <a:t>二、单位存在的内部控制问题及其整改情况</a:t>
            </a:r>
            <a:r>
              <a:rPr lang="en-US" altLang="zh-CN"/>
              <a:t>——</a:t>
            </a:r>
            <a:r>
              <a:rPr lang="zh-CN" altLang="en-US">
                <a:solidFill>
                  <a:srgbClr val="FF0000"/>
                </a:solidFill>
              </a:rPr>
              <a:t>“内部控制评价”明确为“自我评价、外部评价”两种形式</a:t>
            </a:r>
            <a:r>
              <a:rPr lang="zh-CN" altLang="en-US"/>
              <a:t>；新增指标：财务监督发现的与内部控制相关问题及其整改情况。</a:t>
            </a:r>
            <a:endParaRPr lang="zh-CN" altLang="en-US"/>
          </a:p>
          <a:p>
            <a:pPr marL="323850">
              <a:buFont typeface="Wingdings" panose="05000000000000000000" charset="0"/>
              <a:buChar char="n"/>
            </a:pPr>
            <a:r>
              <a:rPr lang="zh-CN" altLang="en-US"/>
              <a:t>三、单位内部控制报告审核情况</a:t>
            </a:r>
            <a:r>
              <a:rPr lang="en-US" altLang="zh-CN"/>
              <a:t>——</a:t>
            </a:r>
            <a:r>
              <a:rPr lang="zh-CN" altLang="en-US">
                <a:solidFill>
                  <a:srgbClr val="FF0000"/>
                </a:solidFill>
              </a:rPr>
              <a:t>（一）上下年数据变动合理性明确要求，明确上下年数据变动超过10%为差异过大，应当填写说明。（二）业务数据的准确性新增要求，业务数据差异率超过10%，应当填写说明。</a:t>
            </a:r>
            <a:endParaRPr lang="zh-CN" altLang="en-US">
              <a:solidFill>
                <a:srgbClr val="FF0000"/>
              </a:solidFill>
            </a:endParaRPr>
          </a:p>
          <a:p>
            <a:pPr marL="323850">
              <a:buFont typeface="Wingdings" panose="05000000000000000000" charset="0"/>
              <a:buChar char="n"/>
            </a:pPr>
            <a:r>
              <a:rPr lang="zh-CN" altLang="en-US"/>
              <a:t>四、单位内部控制工作的经验做法和取得的成效</a:t>
            </a:r>
            <a:r>
              <a:rPr lang="en-US" altLang="zh-CN"/>
              <a:t>——</a:t>
            </a:r>
            <a:r>
              <a:rPr lang="zh-CN" altLang="en-US"/>
              <a:t>单位建立与实施内部控制后取得的有关成效中新增其他业务方面和内控信息化方面的成效。</a:t>
            </a:r>
            <a:endParaRPr lang="zh-CN" altLang="en-US"/>
          </a:p>
        </p:txBody>
      </p:sp>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marL="571500" indent="-571500">
              <a:buFont typeface="Wingdings" panose="05000000000000000000" charset="0"/>
              <a:buChar char="n"/>
            </a:pPr>
            <a:r>
              <a:rPr lang="zh-CN" altLang="en-US">
                <a:solidFill>
                  <a:srgbClr val="0070C0"/>
                </a:solidFill>
              </a:rPr>
              <a:t>单位</a:t>
            </a:r>
            <a:r>
              <a:rPr lang="en-US" altLang="zh-CN">
                <a:solidFill>
                  <a:srgbClr val="0070C0"/>
                </a:solidFill>
              </a:rPr>
              <a:t>07</a:t>
            </a:r>
            <a:r>
              <a:rPr lang="zh-CN" altLang="en-US">
                <a:solidFill>
                  <a:srgbClr val="0070C0"/>
                </a:solidFill>
              </a:rPr>
              <a:t>表</a:t>
            </a:r>
            <a:r>
              <a:rPr lang="en-US" altLang="zh-CN">
                <a:solidFill>
                  <a:srgbClr val="0070C0"/>
                </a:solidFill>
              </a:rPr>
              <a:t> </a:t>
            </a:r>
            <a:r>
              <a:rPr lang="zh-CN" altLang="en-US">
                <a:solidFill>
                  <a:srgbClr val="0070C0"/>
                </a:solidFill>
              </a:rPr>
              <a:t>负面清单</a:t>
            </a:r>
            <a:endParaRPr lang="zh-CN" altLang="en-US">
              <a:solidFill>
                <a:srgbClr val="0070C0"/>
              </a:solidFill>
            </a:endParaRPr>
          </a:p>
        </p:txBody>
      </p:sp>
      <p:sp>
        <p:nvSpPr>
          <p:cNvPr id="3" name="内容占位符 2"/>
          <p:cNvSpPr>
            <a:spLocks noGrp="1"/>
          </p:cNvSpPr>
          <p:nvPr>
            <p:ph sz="half" idx="1"/>
          </p:nvPr>
        </p:nvSpPr>
        <p:spPr/>
        <p:txBody>
          <a:bodyPr>
            <a:normAutofit/>
          </a:bodyPr>
          <a:p>
            <a:pPr marL="0" indent="0" algn="ctr">
              <a:buNone/>
            </a:pPr>
            <a:r>
              <a:rPr lang="zh-CN" altLang="en-US" sz="2000" b="1"/>
              <a:t>绝对不要出现</a:t>
            </a:r>
            <a:r>
              <a:rPr lang="en-US" altLang="zh-CN" sz="2000" b="1"/>
              <a:t>——</a:t>
            </a:r>
            <a:r>
              <a:rPr lang="zh-CN" altLang="en-US" sz="2000" b="1"/>
              <a:t>真实性（一致性）问题</a:t>
            </a:r>
            <a:endParaRPr lang="zh-CN" altLang="en-US" sz="2000" b="1"/>
          </a:p>
          <a:p>
            <a:r>
              <a:rPr lang="zh-CN" altLang="en-US" sz="2000"/>
              <a:t>和前面表格信息不一致</a:t>
            </a:r>
            <a:endParaRPr lang="zh-CN" altLang="en-US" sz="2000"/>
          </a:p>
          <a:p>
            <a:endParaRPr lang="zh-CN" altLang="en-US" sz="2000"/>
          </a:p>
        </p:txBody>
      </p:sp>
      <p:sp>
        <p:nvSpPr>
          <p:cNvPr id="4" name="内容占位符 3"/>
          <p:cNvSpPr>
            <a:spLocks noGrp="1"/>
          </p:cNvSpPr>
          <p:nvPr>
            <p:ph sz="half" idx="2"/>
          </p:nvPr>
        </p:nvSpPr>
        <p:spPr/>
        <p:txBody>
          <a:bodyPr>
            <a:normAutofit/>
          </a:bodyPr>
          <a:p>
            <a:pPr marL="0" indent="0" algn="ctr">
              <a:buNone/>
            </a:pPr>
            <a:r>
              <a:rPr lang="zh-CN" altLang="en-US" sz="2000" b="1"/>
              <a:t>尽量不要出现</a:t>
            </a:r>
            <a:r>
              <a:rPr lang="en-US" altLang="zh-CN" sz="2000" b="1"/>
              <a:t>——</a:t>
            </a:r>
            <a:r>
              <a:rPr lang="zh-CN" altLang="en-US" sz="2000" b="1"/>
              <a:t>质量问题</a:t>
            </a:r>
            <a:endParaRPr lang="zh-CN" altLang="en-US" sz="2000" b="1"/>
          </a:p>
          <a:p>
            <a:pPr>
              <a:spcAft>
                <a:spcPts val="0"/>
              </a:spcAft>
            </a:pPr>
            <a:r>
              <a:rPr lang="zh-CN" sz="2000">
                <a:sym typeface="+mn-ea"/>
              </a:rPr>
              <a:t>错别字</a:t>
            </a:r>
            <a:endParaRPr lang="zh-CN" altLang="en-US" sz="2000">
              <a:sym typeface="+mn-ea"/>
            </a:endParaRPr>
          </a:p>
          <a:p>
            <a:pPr>
              <a:spcAft>
                <a:spcPts val="0"/>
              </a:spcAft>
            </a:pPr>
            <a:r>
              <a:rPr lang="zh-CN" altLang="en-US" sz="2000"/>
              <a:t>照抄往年</a:t>
            </a:r>
            <a:endParaRPr lang="zh-CN" altLang="en-US" sz="2000"/>
          </a:p>
          <a:p>
            <a:pPr>
              <a:spcAft>
                <a:spcPts val="0"/>
              </a:spcAft>
            </a:pPr>
            <a:r>
              <a:rPr lang="zh-CN" altLang="en-US" sz="2000"/>
              <a:t>字数太少</a:t>
            </a:r>
            <a:endParaRPr lang="zh-CN" altLang="en-US" sz="2000"/>
          </a:p>
          <a:p>
            <a:pPr>
              <a:spcAft>
                <a:spcPts val="0"/>
              </a:spcAft>
            </a:pPr>
            <a:r>
              <a:rPr lang="zh-CN" altLang="en-US" sz="2000"/>
              <a:t>不同板块内容一样</a:t>
            </a:r>
            <a:endParaRPr lang="zh-CN" altLang="en-US" sz="2000"/>
          </a:p>
          <a:p>
            <a:pPr>
              <a:spcAft>
                <a:spcPts val="0"/>
              </a:spcAft>
            </a:pPr>
            <a:endParaRPr lang="zh-CN" altLang="en-US"/>
          </a:p>
          <a:p>
            <a:pPr>
              <a:spcAft>
                <a:spcPts val="0"/>
              </a:spcAft>
            </a:pPr>
            <a:endParaRPr lang="zh-CN" altLang="en-US"/>
          </a:p>
        </p:txBody>
      </p:sp>
      <p:pic>
        <p:nvPicPr>
          <p:cNvPr id="5" name="图片 4"/>
          <p:cNvPicPr>
            <a:picLocks noChangeAspect="1"/>
          </p:cNvPicPr>
          <p:nvPr/>
        </p:nvPicPr>
        <p:blipFill>
          <a:blip r:embed="rId1"/>
          <a:stretch>
            <a:fillRect/>
          </a:stretch>
        </p:blipFill>
        <p:spPr>
          <a:xfrm>
            <a:off x="274955" y="2809875"/>
            <a:ext cx="5191125" cy="3962400"/>
          </a:xfrm>
          <a:prstGeom prst="rect">
            <a:avLst/>
          </a:prstGeom>
        </p:spPr>
      </p:pic>
      <p:pic>
        <p:nvPicPr>
          <p:cNvPr id="6" name="图片 5"/>
          <p:cNvPicPr>
            <a:picLocks noChangeAspect="1"/>
          </p:cNvPicPr>
          <p:nvPr/>
        </p:nvPicPr>
        <p:blipFill>
          <a:blip r:embed="rId2"/>
          <a:srcRect b="23312"/>
          <a:stretch>
            <a:fillRect/>
          </a:stretch>
        </p:blipFill>
        <p:spPr>
          <a:xfrm>
            <a:off x="5904865" y="3677285"/>
            <a:ext cx="5897245" cy="3352800"/>
          </a:xfrm>
          <a:prstGeom prst="rect">
            <a:avLst/>
          </a:prstGeom>
        </p:spPr>
      </p:pic>
      <p:pic>
        <p:nvPicPr>
          <p:cNvPr id="8" name="图片 7"/>
          <p:cNvPicPr>
            <a:picLocks noChangeAspect="1"/>
          </p:cNvPicPr>
          <p:nvPr/>
        </p:nvPicPr>
        <p:blipFill>
          <a:blip r:embed="rId3"/>
          <a:stretch>
            <a:fillRect/>
          </a:stretch>
        </p:blipFill>
        <p:spPr>
          <a:xfrm>
            <a:off x="3449955" y="3852545"/>
            <a:ext cx="857250" cy="85725"/>
          </a:xfrm>
          <a:prstGeom prst="rect">
            <a:avLst/>
          </a:prstGeom>
        </p:spPr>
      </p:pic>
      <p:sp>
        <p:nvSpPr>
          <p:cNvPr id="9" name="矩形 8"/>
          <p:cNvSpPr/>
          <p:nvPr/>
        </p:nvSpPr>
        <p:spPr>
          <a:xfrm>
            <a:off x="3395345" y="4452620"/>
            <a:ext cx="1137285" cy="156210"/>
          </a:xfrm>
          <a:prstGeom prst="rect">
            <a:avLst/>
          </a:prstGeom>
          <a:noFill/>
          <a:ln w="38100">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0" name="矩形 9"/>
          <p:cNvSpPr/>
          <p:nvPr/>
        </p:nvSpPr>
        <p:spPr>
          <a:xfrm>
            <a:off x="6152515" y="5447030"/>
            <a:ext cx="374015" cy="164465"/>
          </a:xfrm>
          <a:prstGeom prst="rect">
            <a:avLst/>
          </a:prstGeom>
          <a:noFill/>
          <a:ln w="38100">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7" name="灯片编号占位符 6"/>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par>
                                <p:cTn id="27" presetID="22" presetClass="entr" presetSubtype="4"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wipe(down)">
                                      <p:cBhvr>
                                        <p:cTn id="34" dur="500"/>
                                        <p:tgtEl>
                                          <p:spTgt spid="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wipe(down)">
                                      <p:cBhvr>
                                        <p:cTn id="39" dur="500"/>
                                        <p:tgtEl>
                                          <p:spTgt spid="4">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wipe(down)">
                                      <p:cBhvr>
                                        <p:cTn id="44" dur="500"/>
                                        <p:tgtEl>
                                          <p:spTgt spid="4">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wipe(down)">
                                      <p:cBhvr>
                                        <p:cTn id="49" dur="500"/>
                                        <p:tgtEl>
                                          <p:spTgt spid="4">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
                                            <p:txEl>
                                              <p:pRg st="4" end="4"/>
                                            </p:txEl>
                                          </p:spTgt>
                                        </p:tgtEl>
                                        <p:attrNameLst>
                                          <p:attrName>style.visibility</p:attrName>
                                        </p:attrNameLst>
                                      </p:cBhvr>
                                      <p:to>
                                        <p:strVal val="visible"/>
                                      </p:to>
                                    </p:set>
                                    <p:animEffect transition="in" filter="wipe(down)">
                                      <p:cBhvr>
                                        <p:cTn id="5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9" grpId="0" bldLvl="0" animBg="1"/>
      <p:bldP spid="10" grpId="0" bldLvl="0" animBg="1"/>
      <p:bldP spid="9" grpId="1" animBg="1"/>
      <p:bldP spid="10" grpId="1" animBg="1"/>
      <p:bldP spid="4" grpId="0" build="p"/>
      <p:bldP spid="4" grpI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其他方面</a:t>
            </a:r>
            <a:endParaRPr lang="zh-CN" altLang="en-US"/>
          </a:p>
        </p:txBody>
      </p:sp>
      <p:sp>
        <p:nvSpPr>
          <p:cNvPr id="3" name="内容占位符 2"/>
          <p:cNvSpPr>
            <a:spLocks noGrp="1"/>
          </p:cNvSpPr>
          <p:nvPr>
            <p:ph idx="1"/>
          </p:nvPr>
        </p:nvSpPr>
        <p:spPr/>
        <p:txBody>
          <a:bodyPr>
            <a:normAutofit fontScale="90000"/>
          </a:bodyPr>
          <a:p>
            <a:pPr>
              <a:buFont typeface="Wingdings" panose="05000000000000000000" charset="0"/>
              <a:buChar char="n"/>
            </a:pPr>
            <a:r>
              <a:rPr lang="zh-CN" altLang="en-US" b="1"/>
              <a:t>主管部门要加强对所属单位内部控制报告质量审查</a:t>
            </a:r>
            <a:endParaRPr lang="zh-CN" altLang="en-US" b="1"/>
          </a:p>
          <a:p>
            <a:pPr>
              <a:buFont typeface="Wingdings" panose="05000000000000000000" charset="0"/>
              <a:buChar char="n"/>
            </a:pPr>
            <a:r>
              <a:rPr lang="zh-CN" altLang="en-US" b="1"/>
              <a:t>主管部门要积极探索内部控制建设实践经验，鼓励申报典型案例</a:t>
            </a:r>
            <a:endParaRPr lang="zh-CN" altLang="en-US" b="1"/>
          </a:p>
          <a:p>
            <a:pPr marL="457200" lvl="1" indent="0">
              <a:buNone/>
            </a:pPr>
            <a:r>
              <a:rPr lang="zh-CN" altLang="en-US" b="1"/>
              <a:t>一、背景介绍</a:t>
            </a:r>
            <a:endParaRPr lang="zh-CN" altLang="en-US" b="1"/>
          </a:p>
          <a:p>
            <a:pPr marL="457200" lvl="1" indent="0">
              <a:buNone/>
            </a:pPr>
            <a:r>
              <a:rPr lang="zh-CN" altLang="en-US"/>
              <a:t>包括：单位基本情况（单位性质、主要职能、组织架构等）、单位内部控制的现状、存在的主要问题以及创新做法等。</a:t>
            </a:r>
            <a:endParaRPr lang="zh-CN" altLang="en-US"/>
          </a:p>
          <a:p>
            <a:pPr marL="457200" lvl="1" indent="0">
              <a:buNone/>
            </a:pPr>
            <a:r>
              <a:rPr lang="zh-CN" altLang="en-US" b="1"/>
              <a:t>二、总体设计</a:t>
            </a:r>
            <a:endParaRPr lang="zh-CN" altLang="en-US" b="1"/>
          </a:p>
          <a:p>
            <a:pPr marL="457200" lvl="1" indent="0">
              <a:buNone/>
            </a:pPr>
            <a:r>
              <a:rPr lang="zh-CN" altLang="en-US"/>
              <a:t>包括：单位内部控制建立与实施的总体目标、总体思路、工作策略、工作流程等。</a:t>
            </a:r>
            <a:endParaRPr lang="zh-CN" altLang="en-US"/>
          </a:p>
          <a:p>
            <a:pPr marL="457200" lvl="1" indent="0">
              <a:buNone/>
            </a:pPr>
            <a:r>
              <a:rPr lang="zh-CN" altLang="en-US" b="1"/>
              <a:t>三、实施过程</a:t>
            </a:r>
            <a:endParaRPr lang="zh-CN" altLang="en-US" b="1"/>
          </a:p>
          <a:p>
            <a:pPr marL="457200" lvl="1" indent="0">
              <a:buNone/>
            </a:pPr>
            <a:r>
              <a:rPr lang="zh-CN" altLang="en-US"/>
              <a:t>包括：单位内部控制建设的组织领导、内部控制的主要风险、应对策略及主要措施、内部控制实施的具体过程、在实施过程中遇到的主要问题和解决方法。</a:t>
            </a:r>
            <a:endParaRPr lang="zh-CN" altLang="en-US"/>
          </a:p>
          <a:p>
            <a:pPr marL="457200" lvl="1" indent="0">
              <a:buNone/>
            </a:pPr>
            <a:r>
              <a:rPr lang="zh-CN" altLang="en-US" b="1"/>
              <a:t>四、取得成效</a:t>
            </a:r>
            <a:endParaRPr lang="zh-CN" altLang="en-US" b="1"/>
          </a:p>
          <a:p>
            <a:pPr marL="457200" lvl="1" indent="0">
              <a:buNone/>
            </a:pPr>
            <a:r>
              <a:rPr lang="zh-CN" altLang="en-US"/>
              <a:t>包括：建设实施内部控制前后对比情况、对保证经济活动合法合规的效果、对保证财务信息真实完整的效果、对防范舞弊和预防腐败的效果。</a:t>
            </a:r>
            <a:endParaRPr lang="zh-CN" altLang="en-US"/>
          </a:p>
          <a:p>
            <a:pPr marL="457200" lvl="1" indent="0">
              <a:buNone/>
            </a:pPr>
            <a:r>
              <a:rPr lang="zh-CN" altLang="en-US" b="1"/>
              <a:t>五、经验总结</a:t>
            </a:r>
            <a:endParaRPr lang="zh-CN" altLang="en-US" b="1"/>
          </a:p>
          <a:p>
            <a:pPr marL="457200" lvl="1" indent="0">
              <a:buNone/>
            </a:pPr>
            <a:r>
              <a:rPr lang="zh-CN" altLang="en-US"/>
              <a:t>包括：内部控制建设取得成效的基本条件和关键因素、对改进和提高内部控制成效的建议等。</a:t>
            </a:r>
            <a:endParaRPr lang="zh-CN" altLang="en-US"/>
          </a:p>
        </p:txBody>
      </p:sp>
      <p:sp>
        <p:nvSpPr>
          <p:cNvPr id="7" name="灯片编号占位符 6"/>
          <p:cNvSpPr>
            <a:spLocks noGrp="1"/>
          </p:cNvSpPr>
          <p:nvPr>
            <p:ph type="sldNum" sz="quarter" idx="12"/>
          </p:nvPr>
        </p:nvSpPr>
        <p:spPr/>
        <p:txBody>
          <a:bodyPr/>
          <a:p>
            <a:fld id="{49AE70B2-8BF9-45C0-BB95-33D1B9D3A854}" type="slidenum">
              <a:rPr lang="zh-CN" altLang="en-US" smtClean="0"/>
            </a:fld>
            <a:endParaRPr lang="zh-CN"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材料准备（参考）</a:t>
            </a:r>
            <a:endParaRPr lang="zh-CN" altLang="en-US"/>
          </a:p>
        </p:txBody>
      </p:sp>
      <p:graphicFrame>
        <p:nvGraphicFramePr>
          <p:cNvPr id="6" name="表格 5"/>
          <p:cNvGraphicFramePr/>
          <p:nvPr>
            <p:custDataLst>
              <p:tags r:id="rId1"/>
            </p:custDataLst>
          </p:nvPr>
        </p:nvGraphicFramePr>
        <p:xfrm>
          <a:off x="608330" y="1600200"/>
          <a:ext cx="10968990" cy="4714875"/>
        </p:xfrm>
        <a:graphic>
          <a:graphicData uri="http://schemas.openxmlformats.org/drawingml/2006/table">
            <a:tbl>
              <a:tblPr firstRow="1" bandRow="1">
                <a:tableStyleId>{5940675A-B579-460E-94D1-54222C63F5DA}</a:tableStyleId>
              </a:tblPr>
              <a:tblGrid>
                <a:gridCol w="786765"/>
                <a:gridCol w="2303780"/>
                <a:gridCol w="7878445"/>
              </a:tblGrid>
              <a:tr h="314325">
                <a:tc>
                  <a:txBody>
                    <a:bodyPr/>
                    <a:p>
                      <a:pPr indent="0">
                        <a:buNone/>
                      </a:pPr>
                      <a:r>
                        <a:rPr lang="en-US" sz="1800" b="1">
                          <a:latin typeface="微软雅黑" panose="020B0503020204020204" charset="-122"/>
                          <a:ea typeface="微软雅黑" panose="020B0503020204020204" charset="-122"/>
                          <a:cs typeface="宋体" panose="02010600030101010101" pitchFamily="2" charset="-122"/>
                        </a:rPr>
                        <a:t>序号</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latin typeface="微软雅黑" panose="020B0503020204020204" charset="-122"/>
                          <a:ea typeface="微软雅黑" panose="020B0503020204020204" charset="-122"/>
                          <a:cs typeface="宋体" panose="02010600030101010101" pitchFamily="2" charset="-122"/>
                        </a:rPr>
                        <a:t>提供部门</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latin typeface="微软雅黑" panose="020B0503020204020204" charset="-122"/>
                          <a:ea typeface="微软雅黑" panose="020B0503020204020204" charset="-122"/>
                          <a:cs typeface="宋体" panose="02010600030101010101" pitchFamily="2" charset="-122"/>
                        </a:rPr>
                        <a:t>佐证材料</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4325">
                <a:tc>
                  <a:txBody>
                    <a:bodyPr/>
                    <a:p>
                      <a:pPr indent="0">
                        <a:buNone/>
                      </a:pPr>
                      <a:r>
                        <a:rPr lang="en-US" altLang="en-US" sz="1800" b="0">
                          <a:latin typeface="微软雅黑" panose="020B0503020204020204" charset="-122"/>
                          <a:ea typeface="微软雅黑" panose="020B0503020204020204" charset="-122"/>
                          <a:cs typeface="宋体" panose="02010600030101010101" pitchFamily="2" charset="-122"/>
                        </a:rPr>
                        <a:t>1</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a:p>
                      <a:pPr indent="0">
                        <a:buNone/>
                      </a:pPr>
                      <a:r>
                        <a:rPr lang="en-US" sz="1800" b="0">
                          <a:latin typeface="微软雅黑" panose="020B0503020204020204" charset="-122"/>
                          <a:ea typeface="微软雅黑" panose="020B0503020204020204" charset="-122"/>
                          <a:cs typeface="宋体" panose="02010600030101010101" pitchFamily="2" charset="-122"/>
                        </a:rPr>
                        <a:t>内控牵头部门</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微软雅黑" panose="020B0503020204020204" charset="-122"/>
                          <a:ea typeface="微软雅黑" panose="020B0503020204020204" charset="-122"/>
                          <a:cs typeface="楷体_GB2312" panose="02010609030101010101" pitchFamily="49" charset="-122"/>
                        </a:rPr>
                        <a:t>内部控制相关机构的制度文件</a:t>
                      </a:r>
                      <a:endParaRPr lang="en-US" altLang="en-US" sz="1800" b="0">
                        <a:solidFill>
                          <a:srgbClr val="000000"/>
                        </a:solidFill>
                        <a:latin typeface="微软雅黑" panose="020B0503020204020204" charset="-122"/>
                        <a:ea typeface="微软雅黑" panose="020B0503020204020204"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4325">
                <a:tc>
                  <a:txBody>
                    <a:bodyPr/>
                    <a:p>
                      <a:pPr indent="0">
                        <a:buNone/>
                      </a:pPr>
                      <a:r>
                        <a:rPr lang="en-US" altLang="en-US" sz="1800" b="0">
                          <a:latin typeface="微软雅黑" panose="020B0503020204020204" charset="-122"/>
                          <a:ea typeface="微软雅黑" panose="020B0503020204020204" charset="-122"/>
                          <a:cs typeface="宋体" panose="02010600030101010101" pitchFamily="2" charset="-122"/>
                        </a:rPr>
                        <a:t>2</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800" b="0">
                          <a:solidFill>
                            <a:srgbClr val="000000"/>
                          </a:solidFill>
                          <a:latin typeface="微软雅黑" panose="020B0503020204020204" charset="-122"/>
                          <a:ea typeface="微软雅黑" panose="020B0503020204020204" charset="-122"/>
                          <a:cs typeface="楷体_GB2312" panose="02010609030101010101" pitchFamily="49" charset="-122"/>
                        </a:rPr>
                        <a:t>内部控制培训纪要</a:t>
                      </a:r>
                      <a:r>
                        <a:rPr lang="zh-CN" altLang="en-US" sz="1800" b="0">
                          <a:solidFill>
                            <a:srgbClr val="000000"/>
                          </a:solidFill>
                          <a:latin typeface="微软雅黑" panose="020B0503020204020204" charset="-122"/>
                          <a:ea typeface="微软雅黑" panose="020B0503020204020204" charset="-122"/>
                          <a:cs typeface="楷体_GB2312" panose="02010609030101010101" pitchFamily="49" charset="-122"/>
                        </a:rPr>
                        <a:t>、培训通知</a:t>
                      </a:r>
                      <a:endParaRPr lang="zh-CN" altLang="en-US" sz="1800" b="0">
                        <a:solidFill>
                          <a:srgbClr val="000000"/>
                        </a:solidFill>
                        <a:latin typeface="微软雅黑" panose="020B0503020204020204" charset="-122"/>
                        <a:ea typeface="微软雅黑" panose="020B0503020204020204"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4325">
                <a:tc>
                  <a:txBody>
                    <a:bodyPr/>
                    <a:p>
                      <a:pPr indent="0">
                        <a:buNone/>
                      </a:pPr>
                      <a:r>
                        <a:rPr lang="en-US" altLang="en-US" sz="1800" b="0">
                          <a:latin typeface="微软雅黑" panose="020B0503020204020204" charset="-122"/>
                          <a:ea typeface="微软雅黑" panose="020B0503020204020204" charset="-122"/>
                          <a:cs typeface="宋体" panose="02010600030101010101" pitchFamily="2" charset="-122"/>
                        </a:rPr>
                        <a:t>3</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800" b="0">
                          <a:solidFill>
                            <a:srgbClr val="000000"/>
                          </a:solidFill>
                          <a:latin typeface="微软雅黑" panose="020B0503020204020204" charset="-122"/>
                          <a:ea typeface="微软雅黑" panose="020B0503020204020204" charset="-122"/>
                          <a:cs typeface="楷体_GB2312" panose="02010609030101010101" pitchFamily="49" charset="-122"/>
                        </a:rPr>
                        <a:t>风险评估报告</a:t>
                      </a:r>
                      <a:endParaRPr lang="en-US" altLang="en-US" sz="1800" b="0">
                        <a:solidFill>
                          <a:srgbClr val="000000"/>
                        </a:solidFill>
                        <a:latin typeface="微软雅黑" panose="020B0503020204020204" charset="-122"/>
                        <a:ea typeface="微软雅黑" panose="020B0503020204020204"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4325">
                <a:tc>
                  <a:txBody>
                    <a:bodyPr/>
                    <a:p>
                      <a:pPr indent="0">
                        <a:buNone/>
                      </a:pPr>
                      <a:r>
                        <a:rPr lang="en-US" altLang="en-US" sz="1800" b="0">
                          <a:latin typeface="微软雅黑" panose="020B0503020204020204" charset="-122"/>
                          <a:ea typeface="微软雅黑" panose="020B0503020204020204" charset="-122"/>
                          <a:cs typeface="宋体" panose="02010600030101010101" pitchFamily="2" charset="-122"/>
                        </a:rPr>
                        <a:t>4</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微软雅黑" panose="020B0503020204020204" charset="-122"/>
                          <a:ea typeface="微软雅黑" panose="020B0503020204020204" charset="-122"/>
                          <a:cs typeface="宋体" panose="02010600030101010101" pitchFamily="2" charset="-122"/>
                        </a:rPr>
                        <a:t>综合部门</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微软雅黑" panose="020B0503020204020204" charset="-122"/>
                          <a:ea typeface="微软雅黑" panose="020B0503020204020204" charset="-122"/>
                          <a:cs typeface="楷体_GB2312" panose="02010609030101010101" pitchFamily="49" charset="-122"/>
                        </a:rPr>
                        <a:t>内部控制领导小组会议纪要</a:t>
                      </a:r>
                      <a:endParaRPr lang="en-US" altLang="en-US" sz="1800" b="0">
                        <a:solidFill>
                          <a:srgbClr val="000000"/>
                        </a:solidFill>
                        <a:latin typeface="微软雅黑" panose="020B0503020204020204" charset="-122"/>
                        <a:ea typeface="微软雅黑" panose="020B0503020204020204"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4325">
                <a:tc>
                  <a:txBody>
                    <a:bodyPr/>
                    <a:p>
                      <a:pPr indent="0">
                        <a:buNone/>
                      </a:pPr>
                      <a:r>
                        <a:rPr lang="en-US" altLang="en-US" sz="1800" b="0">
                          <a:latin typeface="微软雅黑" panose="020B0503020204020204" charset="-122"/>
                          <a:ea typeface="微软雅黑" panose="020B0503020204020204" charset="-122"/>
                          <a:cs typeface="宋体" panose="02010600030101010101" pitchFamily="2" charset="-122"/>
                        </a:rPr>
                        <a:t>5</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微软雅黑" panose="020B0503020204020204" charset="-122"/>
                          <a:ea typeface="微软雅黑" panose="020B0503020204020204" charset="-122"/>
                          <a:cs typeface="宋体" panose="02010600030101010101" pitchFamily="2" charset="-122"/>
                        </a:rPr>
                        <a:t>内控评价监督部门</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微软雅黑" panose="020B0503020204020204" charset="-122"/>
                          <a:ea typeface="微软雅黑" panose="020B0503020204020204" charset="-122"/>
                          <a:cs typeface="楷体_GB2312" panose="02010609030101010101" pitchFamily="49" charset="-122"/>
                        </a:rPr>
                        <a:t>内部控制评价报告</a:t>
                      </a:r>
                      <a:endParaRPr lang="en-US" altLang="en-US" sz="1800" b="0">
                        <a:solidFill>
                          <a:srgbClr val="000000"/>
                        </a:solidFill>
                        <a:latin typeface="微软雅黑" panose="020B0503020204020204" charset="-122"/>
                        <a:ea typeface="微软雅黑" panose="020B0503020204020204"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4325">
                <a:tc>
                  <a:txBody>
                    <a:bodyPr/>
                    <a:p>
                      <a:pPr indent="0">
                        <a:buNone/>
                      </a:pPr>
                      <a:r>
                        <a:rPr lang="en-US" altLang="en-US" sz="1800" b="0">
                          <a:latin typeface="微软雅黑" panose="020B0503020204020204" charset="-122"/>
                          <a:ea typeface="微软雅黑" panose="020B0503020204020204" charset="-122"/>
                          <a:cs typeface="宋体" panose="02010600030101010101" pitchFamily="2" charset="-122"/>
                        </a:rPr>
                        <a:t>6</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a:p>
                      <a:pPr indent="0">
                        <a:buNone/>
                      </a:pPr>
                      <a:r>
                        <a:rPr lang="en-US" sz="1800" b="0">
                          <a:latin typeface="微软雅黑" panose="020B0503020204020204" charset="-122"/>
                          <a:ea typeface="微软雅黑" panose="020B0503020204020204" charset="-122"/>
                          <a:cs typeface="宋体" panose="02010600030101010101" pitchFamily="2" charset="-122"/>
                        </a:rPr>
                        <a:t>人事部门</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微软雅黑" panose="020B0503020204020204" charset="-122"/>
                          <a:ea typeface="微软雅黑" panose="020B0503020204020204" charset="-122"/>
                          <a:cs typeface="微软雅黑" panose="020B0503020204020204" charset="-122"/>
                        </a:rPr>
                        <a:t>岗位职责说明书</a:t>
                      </a:r>
                      <a:endParaRPr lang="en-US" altLang="en-US" sz="1800" b="0">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4325">
                <a:tc>
                  <a:txBody>
                    <a:bodyPr/>
                    <a:p>
                      <a:pPr indent="0">
                        <a:buNone/>
                      </a:pPr>
                      <a:r>
                        <a:rPr lang="en-US" altLang="en-US" sz="1800" b="0">
                          <a:latin typeface="微软雅黑" panose="020B0503020204020204" charset="-122"/>
                          <a:ea typeface="微软雅黑" panose="020B0503020204020204" charset="-122"/>
                          <a:cs typeface="宋体" panose="02010600030101010101" pitchFamily="2" charset="-122"/>
                        </a:rPr>
                        <a:t>7</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800" b="0">
                          <a:solidFill>
                            <a:srgbClr val="000000"/>
                          </a:solidFill>
                          <a:latin typeface="微软雅黑" panose="020B0503020204020204" charset="-122"/>
                          <a:ea typeface="微软雅黑" panose="020B0503020204020204" charset="-122"/>
                          <a:cs typeface="楷体_GB2312" panose="02010609030101010101" pitchFamily="49" charset="-122"/>
                        </a:rPr>
                        <a:t>定期轮岗（或专项审计）相关制度</a:t>
                      </a:r>
                      <a:endParaRPr lang="en-US" altLang="en-US" sz="1800" b="0">
                        <a:solidFill>
                          <a:srgbClr val="000000"/>
                        </a:solidFill>
                        <a:latin typeface="微软雅黑" panose="020B0503020204020204" charset="-122"/>
                        <a:ea typeface="微软雅黑" panose="020B0503020204020204"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4325">
                <a:tc>
                  <a:txBody>
                    <a:bodyPr/>
                    <a:p>
                      <a:pPr indent="0">
                        <a:buNone/>
                      </a:pPr>
                      <a:r>
                        <a:rPr lang="en-US" altLang="en-US" sz="1800" b="0">
                          <a:latin typeface="微软雅黑" panose="020B0503020204020204" charset="-122"/>
                          <a:ea typeface="微软雅黑" panose="020B0503020204020204" charset="-122"/>
                          <a:cs typeface="宋体" panose="02010600030101010101" pitchFamily="2" charset="-122"/>
                        </a:rPr>
                        <a:t>8</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800" b="0">
                          <a:solidFill>
                            <a:srgbClr val="000000"/>
                          </a:solidFill>
                          <a:latin typeface="微软雅黑" panose="020B0503020204020204" charset="-122"/>
                          <a:ea typeface="微软雅黑" panose="020B0503020204020204" charset="-122"/>
                          <a:cs typeface="楷体_GB2312" panose="02010609030101010101" pitchFamily="49" charset="-122"/>
                        </a:rPr>
                        <a:t>轮岗记录</a:t>
                      </a:r>
                      <a:endParaRPr lang="en-US" altLang="en-US" sz="1800" b="0">
                        <a:solidFill>
                          <a:srgbClr val="000000"/>
                        </a:solidFill>
                        <a:latin typeface="微软雅黑" panose="020B0503020204020204" charset="-122"/>
                        <a:ea typeface="微软雅黑" panose="020B0503020204020204"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4325">
                <a:tc>
                  <a:txBody>
                    <a:bodyPr/>
                    <a:p>
                      <a:pPr indent="0">
                        <a:buNone/>
                      </a:pPr>
                      <a:r>
                        <a:rPr lang="en-US" altLang="en-US" sz="1800" b="0">
                          <a:latin typeface="微软雅黑" panose="020B0503020204020204" charset="-122"/>
                          <a:ea typeface="微软雅黑" panose="020B0503020204020204" charset="-122"/>
                          <a:cs typeface="宋体" panose="02010600030101010101" pitchFamily="2" charset="-122"/>
                        </a:rPr>
                        <a:t>9</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6">
                  <a:txBody>
                    <a:bodyPr/>
                    <a:p>
                      <a:pPr indent="0">
                        <a:buNone/>
                      </a:pPr>
                      <a:r>
                        <a:rPr lang="en-US" sz="1800" b="0">
                          <a:latin typeface="微软雅黑" panose="020B0503020204020204" charset="-122"/>
                          <a:ea typeface="微软雅黑" panose="020B0503020204020204" charset="-122"/>
                          <a:cs typeface="宋体" panose="02010600030101010101" pitchFamily="2" charset="-122"/>
                        </a:rPr>
                        <a:t>财务部门</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微软雅黑" panose="020B0503020204020204" charset="-122"/>
                          <a:ea typeface="微软雅黑" panose="020B0503020204020204" charset="-122"/>
                          <a:cs typeface="楷体_GB2312" panose="02010609030101010101" pitchFamily="49" charset="-122"/>
                        </a:rPr>
                        <a:t>因未轮岗而开展专项审计形成的专项审计报告</a:t>
                      </a:r>
                      <a:endParaRPr lang="en-US" altLang="en-US" sz="1800" b="0">
                        <a:solidFill>
                          <a:srgbClr val="000000"/>
                        </a:solidFill>
                        <a:latin typeface="微软雅黑" panose="020B0503020204020204" charset="-122"/>
                        <a:ea typeface="微软雅黑" panose="020B0503020204020204"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4325">
                <a:tc>
                  <a:txBody>
                    <a:bodyPr/>
                    <a:p>
                      <a:pPr indent="0">
                        <a:buNone/>
                      </a:pPr>
                      <a:r>
                        <a:rPr lang="en-US" altLang="en-US" sz="1800" b="0">
                          <a:latin typeface="微软雅黑" panose="020B0503020204020204" charset="-122"/>
                          <a:ea typeface="微软雅黑" panose="020B0503020204020204" charset="-122"/>
                          <a:cs typeface="宋体" panose="02010600030101010101" pitchFamily="2" charset="-122"/>
                        </a:rPr>
                        <a:t>10</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800" b="0">
                          <a:solidFill>
                            <a:srgbClr val="000000"/>
                          </a:solidFill>
                          <a:latin typeface="微软雅黑" panose="020B0503020204020204" charset="-122"/>
                          <a:ea typeface="微软雅黑" panose="020B0503020204020204" charset="-122"/>
                          <a:cs typeface="楷体_GB2312" panose="02010609030101010101" pitchFamily="49" charset="-122"/>
                        </a:rPr>
                        <a:t>预算管理内控制度、流程图</a:t>
                      </a:r>
                      <a:endParaRPr lang="en-US" altLang="en-US" sz="1800" b="0">
                        <a:solidFill>
                          <a:srgbClr val="000000"/>
                        </a:solidFill>
                        <a:latin typeface="微软雅黑" panose="020B0503020204020204" charset="-122"/>
                        <a:ea typeface="微软雅黑" panose="020B0503020204020204"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4325">
                <a:tc>
                  <a:txBody>
                    <a:bodyPr/>
                    <a:p>
                      <a:pPr indent="0">
                        <a:buNone/>
                      </a:pPr>
                      <a:r>
                        <a:rPr lang="en-US" altLang="en-US" sz="1800" b="0">
                          <a:latin typeface="微软雅黑" panose="020B0503020204020204" charset="-122"/>
                          <a:ea typeface="微软雅黑" panose="020B0503020204020204" charset="-122"/>
                          <a:cs typeface="宋体" panose="02010600030101010101" pitchFamily="2" charset="-122"/>
                        </a:rPr>
                        <a:t>11</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800" b="0">
                          <a:solidFill>
                            <a:srgbClr val="000000"/>
                          </a:solidFill>
                          <a:latin typeface="微软雅黑" panose="020B0503020204020204" charset="-122"/>
                          <a:ea typeface="微软雅黑" panose="020B0503020204020204" charset="-122"/>
                          <a:cs typeface="楷体_GB2312" panose="02010609030101010101" pitchFamily="49" charset="-122"/>
                        </a:rPr>
                        <a:t>收支管理内控制度、流程图</a:t>
                      </a:r>
                      <a:endParaRPr lang="en-US" altLang="en-US" sz="1800" b="0">
                        <a:solidFill>
                          <a:srgbClr val="000000"/>
                        </a:solidFill>
                        <a:latin typeface="微软雅黑" panose="020B0503020204020204" charset="-122"/>
                        <a:ea typeface="微软雅黑" panose="020B0503020204020204"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4325">
                <a:tc>
                  <a:txBody>
                    <a:bodyPr/>
                    <a:p>
                      <a:pPr indent="0">
                        <a:buNone/>
                      </a:pPr>
                      <a:r>
                        <a:rPr lang="en-US" altLang="en-US" sz="1800" b="0">
                          <a:latin typeface="微软雅黑" panose="020B0503020204020204" charset="-122"/>
                          <a:ea typeface="微软雅黑" panose="020B0503020204020204" charset="-122"/>
                          <a:cs typeface="宋体" panose="02010600030101010101" pitchFamily="2" charset="-122"/>
                        </a:rPr>
                        <a:t>12</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800" b="0">
                          <a:solidFill>
                            <a:srgbClr val="000000"/>
                          </a:solidFill>
                          <a:latin typeface="微软雅黑" panose="020B0503020204020204" charset="-122"/>
                          <a:ea typeface="微软雅黑" panose="020B0503020204020204" charset="-122"/>
                          <a:cs typeface="微软雅黑" panose="020B0503020204020204" charset="-122"/>
                        </a:rPr>
                        <a:t>2023年度预算项目清单</a:t>
                      </a:r>
                      <a:endParaRPr lang="en-US" altLang="en-US" sz="1800" b="0">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4325">
                <a:tc>
                  <a:txBody>
                    <a:bodyPr/>
                    <a:p>
                      <a:pPr indent="0">
                        <a:buNone/>
                      </a:pPr>
                      <a:r>
                        <a:rPr lang="en-US" altLang="en-US" sz="1800" b="0">
                          <a:latin typeface="微软雅黑" panose="020B0503020204020204" charset="-122"/>
                          <a:ea typeface="微软雅黑" panose="020B0503020204020204" charset="-122"/>
                          <a:cs typeface="宋体" panose="02010600030101010101" pitchFamily="2" charset="-122"/>
                        </a:rPr>
                        <a:t>13</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800" b="0">
                          <a:solidFill>
                            <a:srgbClr val="000000"/>
                          </a:solidFill>
                          <a:latin typeface="微软雅黑" panose="020B0503020204020204" charset="-122"/>
                          <a:ea typeface="微软雅黑" panose="020B0503020204020204" charset="-122"/>
                          <a:cs typeface="微软雅黑" panose="020B0503020204020204" charset="-122"/>
                        </a:rPr>
                        <a:t>2023年度决算报表</a:t>
                      </a:r>
                      <a:endParaRPr lang="en-US" altLang="en-US" sz="1800" b="0">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4325">
                <a:tc>
                  <a:txBody>
                    <a:bodyPr/>
                    <a:p>
                      <a:pPr indent="0">
                        <a:buNone/>
                      </a:pPr>
                      <a:r>
                        <a:rPr lang="en-US" altLang="en-US" sz="1800" b="0">
                          <a:latin typeface="微软雅黑" panose="020B0503020204020204" charset="-122"/>
                          <a:ea typeface="微软雅黑" panose="020B0503020204020204" charset="-122"/>
                          <a:cs typeface="宋体" panose="02010600030101010101" pitchFamily="2" charset="-122"/>
                        </a:rPr>
                        <a:t>14</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800" b="0">
                          <a:solidFill>
                            <a:srgbClr val="000000"/>
                          </a:solidFill>
                          <a:latin typeface="微软雅黑" panose="020B0503020204020204" charset="-122"/>
                          <a:ea typeface="微软雅黑" panose="020B0503020204020204" charset="-122"/>
                          <a:cs typeface="微软雅黑" panose="020B0503020204020204" charset="-122"/>
                        </a:rPr>
                        <a:t>2022年度决算报表</a:t>
                      </a:r>
                      <a:endParaRPr lang="en-US" altLang="en-US" sz="1800" b="0">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灯片编号占位符 2"/>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2"/>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材料准备（参考）</a:t>
            </a:r>
            <a:endParaRPr lang="zh-CN" altLang="en-US"/>
          </a:p>
        </p:txBody>
      </p:sp>
      <p:graphicFrame>
        <p:nvGraphicFramePr>
          <p:cNvPr id="5" name="表格 4"/>
          <p:cNvGraphicFramePr/>
          <p:nvPr>
            <p:custDataLst>
              <p:tags r:id="rId1"/>
            </p:custDataLst>
          </p:nvPr>
        </p:nvGraphicFramePr>
        <p:xfrm>
          <a:off x="608330" y="1605280"/>
          <a:ext cx="10968990" cy="5025390"/>
        </p:xfrm>
        <a:graphic>
          <a:graphicData uri="http://schemas.openxmlformats.org/drawingml/2006/table">
            <a:tbl>
              <a:tblPr firstRow="1" bandRow="1">
                <a:tableStyleId>{5940675A-B579-460E-94D1-54222C63F5DA}</a:tableStyleId>
              </a:tblPr>
              <a:tblGrid>
                <a:gridCol w="998220"/>
                <a:gridCol w="1931670"/>
                <a:gridCol w="8039100"/>
              </a:tblGrid>
              <a:tr h="295910">
                <a:tc>
                  <a:txBody>
                    <a:bodyPr/>
                    <a:p>
                      <a:pPr indent="0">
                        <a:buNone/>
                      </a:pPr>
                      <a:r>
                        <a:rPr lang="en-US" sz="1800" b="1">
                          <a:latin typeface="微软雅黑" panose="020B0503020204020204" charset="-122"/>
                          <a:ea typeface="微软雅黑" panose="020B0503020204020204" charset="-122"/>
                          <a:cs typeface="宋体" panose="02010600030101010101" pitchFamily="2" charset="-122"/>
                        </a:rPr>
                        <a:t>序号</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latin typeface="微软雅黑" panose="020B0503020204020204" charset="-122"/>
                          <a:ea typeface="微软雅黑" panose="020B0503020204020204" charset="-122"/>
                          <a:cs typeface="宋体" panose="02010600030101010101" pitchFamily="2" charset="-122"/>
                        </a:rPr>
                        <a:t>提供部门</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latin typeface="微软雅黑" panose="020B0503020204020204" charset="-122"/>
                          <a:ea typeface="微软雅黑" panose="020B0503020204020204" charset="-122"/>
                          <a:cs typeface="宋体" panose="02010600030101010101" pitchFamily="2" charset="-122"/>
                        </a:rPr>
                        <a:t>佐证材料</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5275">
                <a:tc>
                  <a:txBody>
                    <a:bodyPr/>
                    <a:p>
                      <a:pPr indent="0">
                        <a:buNone/>
                      </a:pPr>
                      <a:r>
                        <a:rPr lang="en-US" altLang="en-US" sz="1800" b="0">
                          <a:latin typeface="微软雅黑" panose="020B0503020204020204" charset="-122"/>
                          <a:ea typeface="微软雅黑" panose="020B0503020204020204" charset="-122"/>
                          <a:cs typeface="宋体" panose="02010600030101010101" pitchFamily="2" charset="-122"/>
                        </a:rPr>
                        <a:t>15</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buNone/>
                      </a:pPr>
                      <a:r>
                        <a:rPr lang="en-US" sz="1800" b="0">
                          <a:latin typeface="微软雅黑" panose="020B0503020204020204" charset="-122"/>
                          <a:ea typeface="微软雅黑" panose="020B0503020204020204" charset="-122"/>
                          <a:cs typeface="宋体" panose="02010600030101010101" pitchFamily="2" charset="-122"/>
                        </a:rPr>
                        <a:t>采购部门</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微软雅黑" panose="020B0503020204020204" charset="-122"/>
                          <a:ea typeface="微软雅黑" panose="020B0503020204020204" charset="-122"/>
                          <a:cs typeface="楷体_GB2312" panose="02010609030101010101" pitchFamily="49" charset="-122"/>
                        </a:rPr>
                        <a:t>政府采购管理内控制度、流程图</a:t>
                      </a:r>
                      <a:endParaRPr lang="en-US" altLang="en-US" sz="1800" b="0">
                        <a:solidFill>
                          <a:srgbClr val="000000"/>
                        </a:solidFill>
                        <a:latin typeface="微软雅黑" panose="020B0503020204020204" charset="-122"/>
                        <a:ea typeface="微软雅黑" panose="020B0503020204020204"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5910">
                <a:tc>
                  <a:txBody>
                    <a:bodyPr/>
                    <a:p>
                      <a:pPr indent="0">
                        <a:buNone/>
                      </a:pPr>
                      <a:r>
                        <a:rPr lang="en-US" altLang="en-US" sz="1800" b="0">
                          <a:latin typeface="微软雅黑" panose="020B0503020204020204" charset="-122"/>
                          <a:ea typeface="微软雅黑" panose="020B0503020204020204" charset="-122"/>
                          <a:cs typeface="宋体" panose="02010600030101010101" pitchFamily="2" charset="-122"/>
                        </a:rPr>
                        <a:t>16</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800" b="0">
                          <a:solidFill>
                            <a:srgbClr val="000000"/>
                          </a:solidFill>
                          <a:latin typeface="微软雅黑" panose="020B0503020204020204" charset="-122"/>
                          <a:ea typeface="微软雅黑" panose="020B0503020204020204" charset="-122"/>
                          <a:cs typeface="微软雅黑" panose="020B0503020204020204" charset="-122"/>
                        </a:rPr>
                        <a:t>2023年度采购预算和期间的调整记录</a:t>
                      </a:r>
                      <a:endParaRPr lang="en-US" altLang="en-US" sz="1800" b="0">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5275">
                <a:tc>
                  <a:txBody>
                    <a:bodyPr/>
                    <a:p>
                      <a:pPr indent="0">
                        <a:buNone/>
                      </a:pPr>
                      <a:r>
                        <a:rPr lang="en-US" altLang="en-US" sz="1800" b="0">
                          <a:latin typeface="微软雅黑" panose="020B0503020204020204" charset="-122"/>
                          <a:ea typeface="微软雅黑" panose="020B0503020204020204" charset="-122"/>
                          <a:cs typeface="宋体" panose="02010600030101010101" pitchFamily="2" charset="-122"/>
                        </a:rPr>
                        <a:t>17</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4">
                  <a:txBody>
                    <a:bodyPr/>
                    <a:p>
                      <a:pPr indent="0">
                        <a:buNone/>
                      </a:pPr>
                      <a:r>
                        <a:rPr lang="en-US" sz="1800" b="0">
                          <a:latin typeface="微软雅黑" panose="020B0503020204020204" charset="-122"/>
                          <a:ea typeface="微软雅黑" panose="020B0503020204020204" charset="-122"/>
                          <a:cs typeface="宋体" panose="02010600030101010101" pitchFamily="2" charset="-122"/>
                        </a:rPr>
                        <a:t>资产部门</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微软雅黑" panose="020B0503020204020204" charset="-122"/>
                          <a:ea typeface="微软雅黑" panose="020B0503020204020204" charset="-122"/>
                          <a:cs typeface="楷体_GB2312" panose="02010609030101010101" pitchFamily="49" charset="-122"/>
                        </a:rPr>
                        <a:t>资产管理内控制度、流程图</a:t>
                      </a:r>
                      <a:endParaRPr lang="en-US" altLang="en-US" sz="1800" b="0">
                        <a:solidFill>
                          <a:srgbClr val="000000"/>
                        </a:solidFill>
                        <a:latin typeface="微软雅黑" panose="020B0503020204020204" charset="-122"/>
                        <a:ea typeface="微软雅黑" panose="020B0503020204020204"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5910">
                <a:tc>
                  <a:txBody>
                    <a:bodyPr/>
                    <a:p>
                      <a:pPr indent="0">
                        <a:buNone/>
                      </a:pPr>
                      <a:r>
                        <a:rPr lang="en-US" altLang="en-US" sz="1800" b="0">
                          <a:latin typeface="微软雅黑" panose="020B0503020204020204" charset="-122"/>
                          <a:ea typeface="微软雅黑" panose="020B0503020204020204" charset="-122"/>
                          <a:cs typeface="宋体" panose="02010600030101010101" pitchFamily="2" charset="-122"/>
                        </a:rPr>
                        <a:t>18</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800" b="0">
                          <a:solidFill>
                            <a:srgbClr val="000000"/>
                          </a:solidFill>
                          <a:latin typeface="微软雅黑" panose="020B0503020204020204" charset="-122"/>
                          <a:ea typeface="微软雅黑" panose="020B0503020204020204" charset="-122"/>
                          <a:cs typeface="微软雅黑" panose="020B0503020204020204" charset="-122"/>
                        </a:rPr>
                        <a:t>2023年度国有资产报表</a:t>
                      </a:r>
                      <a:endParaRPr lang="en-US" altLang="en-US" sz="1800" b="0">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91185">
                <a:tc>
                  <a:txBody>
                    <a:bodyPr/>
                    <a:p>
                      <a:pPr indent="0">
                        <a:buNone/>
                      </a:pPr>
                      <a:r>
                        <a:rPr lang="en-US" altLang="en-US" sz="1800" b="0">
                          <a:latin typeface="微软雅黑" panose="020B0503020204020204" charset="-122"/>
                          <a:ea typeface="微软雅黑" panose="020B0503020204020204" charset="-122"/>
                          <a:cs typeface="宋体" panose="02010600030101010101" pitchFamily="2" charset="-122"/>
                        </a:rPr>
                        <a:t>19</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800" b="0">
                          <a:solidFill>
                            <a:srgbClr val="000000"/>
                          </a:solidFill>
                          <a:latin typeface="微软雅黑" panose="020B0503020204020204" charset="-122"/>
                          <a:ea typeface="微软雅黑" panose="020B0503020204020204" charset="-122"/>
                          <a:cs typeface="楷体" panose="02010609060101010101" charset="-122"/>
                        </a:rPr>
                        <a:t>当年度单位资产清查或固定资产盘点前账面金额记录，资产清查报告或固定资产盘点表作为佐证材料</a:t>
                      </a:r>
                      <a:endParaRPr lang="en-US" sz="1800" b="0">
                        <a:solidFill>
                          <a:srgbClr val="000000"/>
                        </a:solidFill>
                        <a:latin typeface="微软雅黑" panose="020B0503020204020204" charset="-122"/>
                        <a:ea typeface="微软雅黑" panose="020B0503020204020204"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91185">
                <a:tc>
                  <a:txBody>
                    <a:bodyPr/>
                    <a:p>
                      <a:pPr indent="0">
                        <a:buNone/>
                      </a:pPr>
                      <a:r>
                        <a:rPr lang="en-US" altLang="en-US" sz="1800" b="0">
                          <a:latin typeface="微软雅黑" panose="020B0503020204020204" charset="-122"/>
                          <a:ea typeface="微软雅黑" panose="020B0503020204020204" charset="-122"/>
                          <a:cs typeface="宋体" panose="02010600030101010101" pitchFamily="2" charset="-122"/>
                        </a:rPr>
                        <a:t>20</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800" b="0">
                          <a:solidFill>
                            <a:srgbClr val="000000"/>
                          </a:solidFill>
                          <a:latin typeface="微软雅黑" panose="020B0503020204020204" charset="-122"/>
                          <a:ea typeface="微软雅黑" panose="020B0503020204020204" charset="-122"/>
                          <a:cs typeface="微软雅黑" panose="020B0503020204020204" charset="-122"/>
                        </a:rPr>
                        <a:t>2023年度资产处置审批单（审批单数量大于5份的单位，抽取5份；审批单数量小于或等于5份的单位，全部上传）</a:t>
                      </a:r>
                      <a:endParaRPr lang="en-US" altLang="en-US" sz="1800" b="0">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5275">
                <a:tc>
                  <a:txBody>
                    <a:bodyPr/>
                    <a:p>
                      <a:pPr indent="0">
                        <a:buNone/>
                      </a:pPr>
                      <a:r>
                        <a:rPr lang="en-US" altLang="en-US" sz="1800" b="0">
                          <a:latin typeface="微软雅黑" panose="020B0503020204020204" charset="-122"/>
                          <a:ea typeface="微软雅黑" panose="020B0503020204020204" charset="-122"/>
                          <a:cs typeface="宋体" panose="02010600030101010101" pitchFamily="2" charset="-122"/>
                        </a:rPr>
                        <a:t>21</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buNone/>
                      </a:pPr>
                      <a:r>
                        <a:rPr lang="en-US" sz="1800" b="0">
                          <a:latin typeface="微软雅黑" panose="020B0503020204020204" charset="-122"/>
                          <a:ea typeface="微软雅黑" panose="020B0503020204020204" charset="-122"/>
                          <a:cs typeface="宋体" panose="02010600030101010101" pitchFamily="2" charset="-122"/>
                        </a:rPr>
                        <a:t>项目部门</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微软雅黑" panose="020B0503020204020204" charset="-122"/>
                          <a:ea typeface="微软雅黑" panose="020B0503020204020204" charset="-122"/>
                          <a:cs typeface="楷体_GB2312" panose="02010609030101010101" pitchFamily="49" charset="-122"/>
                        </a:rPr>
                        <a:t>建设项目管理内控制度、流程图</a:t>
                      </a:r>
                      <a:endParaRPr lang="en-US" altLang="en-US" sz="1800" b="0">
                        <a:solidFill>
                          <a:srgbClr val="000000"/>
                        </a:solidFill>
                        <a:latin typeface="微软雅黑" panose="020B0503020204020204" charset="-122"/>
                        <a:ea typeface="微软雅黑" panose="020B0503020204020204"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91185">
                <a:tc>
                  <a:txBody>
                    <a:bodyPr/>
                    <a:p>
                      <a:pPr indent="0">
                        <a:buNone/>
                      </a:pPr>
                      <a:r>
                        <a:rPr lang="en-US" altLang="en-US" sz="1800" b="0">
                          <a:latin typeface="微软雅黑" panose="020B0503020204020204" charset="-122"/>
                          <a:ea typeface="微软雅黑" panose="020B0503020204020204" charset="-122"/>
                          <a:cs typeface="宋体" panose="02010600030101010101" pitchFamily="2" charset="-122"/>
                        </a:rPr>
                        <a:t>22</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800" b="0">
                          <a:solidFill>
                            <a:srgbClr val="000000"/>
                          </a:solidFill>
                          <a:latin typeface="微软雅黑" panose="020B0503020204020204" charset="-122"/>
                          <a:ea typeface="微软雅黑" panose="020B0503020204020204" charset="-122"/>
                          <a:cs typeface="微软雅黑" panose="020B0503020204020204" charset="-122"/>
                        </a:rPr>
                        <a:t>2023年度投资计划表或项目概预算表（项目数量大于5个的单位，抽取5份；项目数量小于或等于5个的单位，全部上传）</a:t>
                      </a:r>
                      <a:endParaRPr lang="en-US" altLang="en-US" sz="1800" b="0">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5910">
                <a:tc>
                  <a:txBody>
                    <a:bodyPr/>
                    <a:p>
                      <a:pPr indent="0">
                        <a:buNone/>
                      </a:pPr>
                      <a:r>
                        <a:rPr lang="en-US" altLang="en-US" sz="1800" b="0">
                          <a:latin typeface="微软雅黑" panose="020B0503020204020204" charset="-122"/>
                          <a:ea typeface="微软雅黑" panose="020B0503020204020204" charset="-122"/>
                          <a:cs typeface="宋体" panose="02010600030101010101" pitchFamily="2" charset="-122"/>
                        </a:rPr>
                        <a:t>23</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a:p>
                      <a:pPr indent="0">
                        <a:buNone/>
                      </a:pPr>
                      <a:r>
                        <a:rPr lang="en-US" sz="1800" b="0">
                          <a:latin typeface="微软雅黑" panose="020B0503020204020204" charset="-122"/>
                          <a:ea typeface="微软雅黑" panose="020B0503020204020204" charset="-122"/>
                          <a:cs typeface="宋体" panose="02010600030101010101" pitchFamily="2" charset="-122"/>
                        </a:rPr>
                        <a:t>合同部门</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微软雅黑" panose="020B0503020204020204" charset="-122"/>
                          <a:ea typeface="微软雅黑" panose="020B0503020204020204" charset="-122"/>
                          <a:cs typeface="楷体_GB2312" panose="02010609030101010101" pitchFamily="49" charset="-122"/>
                        </a:rPr>
                        <a:t>合同管理内控制度、流程图</a:t>
                      </a:r>
                      <a:endParaRPr lang="en-US" altLang="en-US" sz="1800" b="0">
                        <a:solidFill>
                          <a:srgbClr val="000000"/>
                        </a:solidFill>
                        <a:latin typeface="微软雅黑" panose="020B0503020204020204" charset="-122"/>
                        <a:ea typeface="微软雅黑" panose="020B0503020204020204"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5275">
                <a:tc>
                  <a:txBody>
                    <a:bodyPr/>
                    <a:p>
                      <a:pPr indent="0">
                        <a:buNone/>
                      </a:pPr>
                      <a:r>
                        <a:rPr lang="en-US" altLang="en-US" sz="1800" b="0">
                          <a:latin typeface="微软雅黑" panose="020B0503020204020204" charset="-122"/>
                          <a:ea typeface="微软雅黑" panose="020B0503020204020204" charset="-122"/>
                          <a:cs typeface="宋体" panose="02010600030101010101" pitchFamily="2" charset="-122"/>
                        </a:rPr>
                        <a:t>24</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800" b="0">
                          <a:solidFill>
                            <a:srgbClr val="000000"/>
                          </a:solidFill>
                          <a:latin typeface="微软雅黑" panose="020B0503020204020204" charset="-122"/>
                          <a:ea typeface="微软雅黑" panose="020B0503020204020204" charset="-122"/>
                          <a:cs typeface="微软雅黑" panose="020B0503020204020204" charset="-122"/>
                        </a:rPr>
                        <a:t>2023年度签订的合同台账</a:t>
                      </a:r>
                      <a:endParaRPr lang="en-US" altLang="en-US" sz="1800" b="0">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91185">
                <a:tc>
                  <a:txBody>
                    <a:bodyPr/>
                    <a:p>
                      <a:pPr indent="0">
                        <a:buNone/>
                      </a:pPr>
                      <a:r>
                        <a:rPr lang="en-US" altLang="en-US" sz="1800" b="0">
                          <a:latin typeface="微软雅黑" panose="020B0503020204020204" charset="-122"/>
                          <a:ea typeface="微软雅黑" panose="020B0503020204020204" charset="-122"/>
                          <a:cs typeface="宋体" panose="02010600030101010101" pitchFamily="2" charset="-122"/>
                        </a:rPr>
                        <a:t>25</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800" b="0">
                          <a:solidFill>
                            <a:srgbClr val="000000"/>
                          </a:solidFill>
                          <a:latin typeface="微软雅黑" panose="020B0503020204020204" charset="-122"/>
                          <a:ea typeface="微软雅黑" panose="020B0503020204020204" charset="-122"/>
                          <a:cs typeface="微软雅黑" panose="020B0503020204020204" charset="-122"/>
                        </a:rPr>
                        <a:t>2023年度审核后的合同申请审批单（合同数量大于5个的单位，抽取5份；合同数量小于或等于5个的单位，全部上传）</a:t>
                      </a:r>
                      <a:endParaRPr lang="en-US" altLang="en-US" sz="1800" b="0">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5910">
                <a:tc>
                  <a:txBody>
                    <a:bodyPr/>
                    <a:p>
                      <a:pPr indent="0">
                        <a:buNone/>
                      </a:pPr>
                      <a:r>
                        <a:rPr lang="en-US" altLang="en-US" sz="1800" b="0">
                          <a:latin typeface="微软雅黑" panose="020B0503020204020204" charset="-122"/>
                          <a:ea typeface="微软雅黑" panose="020B0503020204020204" charset="-122"/>
                          <a:cs typeface="宋体" panose="02010600030101010101" pitchFamily="2" charset="-122"/>
                        </a:rPr>
                        <a:t>26</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微软雅黑" panose="020B0503020204020204" charset="-122"/>
                          <a:ea typeface="微软雅黑" panose="020B0503020204020204" charset="-122"/>
                          <a:cs typeface="宋体" panose="02010600030101010101" pitchFamily="2" charset="-122"/>
                        </a:rPr>
                        <a:t>信息化部门</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微软雅黑" panose="020B0503020204020204" charset="-122"/>
                          <a:ea typeface="微软雅黑" panose="020B0503020204020204" charset="-122"/>
                          <a:cs typeface="楷体_GB2312" panose="02010609030101010101" pitchFamily="49" charset="-122"/>
                        </a:rPr>
                        <a:t>内部控制信息系统设计文档及系统截图</a:t>
                      </a:r>
                      <a:endParaRPr lang="en-US" altLang="en-US" sz="1800" b="0">
                        <a:solidFill>
                          <a:srgbClr val="000000"/>
                        </a:solidFill>
                        <a:latin typeface="微软雅黑" panose="020B0503020204020204" charset="-122"/>
                        <a:ea typeface="微软雅黑" panose="020B0503020204020204"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灯片编号占位符 2"/>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2"/>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ctrTitle"/>
          </p:nvPr>
        </p:nvSpPr>
        <p:spPr>
          <a:xfrm>
            <a:off x="1198880" y="914400"/>
            <a:ext cx="9799320" cy="3712210"/>
          </a:xfrm>
        </p:spPr>
        <p:txBody>
          <a:bodyPr>
            <a:normAutofit fontScale="90000"/>
          </a:bodyPr>
          <a:p>
            <a:r>
              <a:rPr lang="zh-CN" altLang="en-US"/>
              <a:t>实事求是，以报促建</a:t>
            </a:r>
            <a:br>
              <a:rPr lang="zh-CN" altLang="en-US"/>
            </a:br>
            <a:r>
              <a:rPr lang="zh-CN" altLang="en-US"/>
              <a:t>理解内涵，扫除盲点</a:t>
            </a:r>
            <a:br>
              <a:rPr lang="zh-CN" altLang="en-US"/>
            </a:br>
            <a:r>
              <a:rPr lang="zh-CN" altLang="en-US"/>
              <a:t>内控越好，问题越少</a:t>
            </a:r>
            <a:br>
              <a:rPr lang="zh-CN" altLang="en-US"/>
            </a:br>
            <a:r>
              <a:rPr lang="zh-CN" altLang="en-US"/>
              <a:t>弄虚作假，自欺欺人</a:t>
            </a:r>
            <a:endParaRPr lang="zh-CN" altLang="en-US"/>
          </a:p>
        </p:txBody>
      </p:sp>
      <p:sp>
        <p:nvSpPr>
          <p:cNvPr id="6" name="副标题 5"/>
          <p:cNvSpPr>
            <a:spLocks noGrp="1"/>
          </p:cNvSpPr>
          <p:nvPr>
            <p:ph type="subTitle" idx="1"/>
          </p:nvPr>
        </p:nvSpPr>
        <p:spPr>
          <a:xfrm>
            <a:off x="1198880" y="5184140"/>
            <a:ext cx="9799320" cy="1363345"/>
          </a:xfrm>
        </p:spPr>
        <p:txBody>
          <a:bodyPr>
            <a:normAutofit/>
          </a:bodyPr>
          <a:p>
            <a:pPr algn="l"/>
            <a:r>
              <a:rPr lang="zh-CN" b="1"/>
              <a:t>联系方式：</a:t>
            </a:r>
            <a:endParaRPr lang="zh-CN" b="1"/>
          </a:p>
          <a:p>
            <a:pPr indent="457200" algn="l"/>
            <a:endParaRPr lang="en-US" altLang="zh-CN"/>
          </a:p>
        </p:txBody>
      </p:sp>
      <p:pic>
        <p:nvPicPr>
          <p:cNvPr id="7" name="图片 6"/>
          <p:cNvPicPr>
            <a:picLocks noChangeAspect="1"/>
          </p:cNvPicPr>
          <p:nvPr/>
        </p:nvPicPr>
        <p:blipFill>
          <a:blip r:embed="rId1"/>
          <a:stretch>
            <a:fillRect/>
          </a:stretch>
        </p:blipFill>
        <p:spPr>
          <a:xfrm>
            <a:off x="3557270" y="4786630"/>
            <a:ext cx="1752600" cy="1649730"/>
          </a:xfrm>
          <a:prstGeom prst="rect">
            <a:avLst/>
          </a:prstGeom>
        </p:spPr>
      </p:pic>
      <p:sp>
        <p:nvSpPr>
          <p:cNvPr id="8" name="文本框 7"/>
          <p:cNvSpPr txBox="1"/>
          <p:nvPr/>
        </p:nvSpPr>
        <p:spPr>
          <a:xfrm>
            <a:off x="3086100" y="6436360"/>
            <a:ext cx="3457575" cy="368300"/>
          </a:xfrm>
          <a:prstGeom prst="rect">
            <a:avLst/>
          </a:prstGeom>
          <a:noFill/>
        </p:spPr>
        <p:txBody>
          <a:bodyPr wrap="square" rtlCol="0" anchor="t">
            <a:spAutoFit/>
          </a:bodyPr>
          <a:p>
            <a:pPr indent="0" algn="l" fontAlgn="auto"/>
            <a:r>
              <a:rPr lang="zh-CN" b="1">
                <a:sym typeface="+mn-ea"/>
              </a:rPr>
              <a:t>叶梦锦17317264970（浙政钉）</a:t>
            </a:r>
            <a:endParaRPr lang="zh-CN" altLang="en-US" b="1">
              <a:sym typeface="+mn-ea"/>
            </a:endParaRPr>
          </a:p>
        </p:txBody>
      </p:sp>
      <p:sp>
        <p:nvSpPr>
          <p:cNvPr id="9" name="文本框 8"/>
          <p:cNvSpPr txBox="1"/>
          <p:nvPr/>
        </p:nvSpPr>
        <p:spPr>
          <a:xfrm>
            <a:off x="6829425" y="6436360"/>
            <a:ext cx="3352165" cy="368300"/>
          </a:xfrm>
          <a:prstGeom prst="rect">
            <a:avLst/>
          </a:prstGeom>
          <a:noFill/>
        </p:spPr>
        <p:txBody>
          <a:bodyPr wrap="square" rtlCol="0" anchor="t">
            <a:spAutoFit/>
          </a:bodyPr>
          <a:p>
            <a:pPr lvl="0" algn="l">
              <a:buClrTx/>
              <a:buSzTx/>
              <a:buFontTx/>
            </a:pPr>
            <a:r>
              <a:rPr lang="zh-CN" b="1">
                <a:sym typeface="+mn-ea"/>
              </a:rPr>
              <a:t>林大辉</a:t>
            </a:r>
            <a:r>
              <a:rPr lang="zh-CN" b="1">
                <a:sym typeface="+mn-ea"/>
              </a:rPr>
              <a:t>18668205969</a:t>
            </a:r>
            <a:r>
              <a:rPr lang="zh-CN" b="1">
                <a:sym typeface="+mn-ea"/>
              </a:rPr>
              <a:t>（微信）</a:t>
            </a:r>
            <a:endParaRPr lang="en-US" altLang="zh-CN" b="1">
              <a:sym typeface="+mn-ea"/>
            </a:endParaRPr>
          </a:p>
        </p:txBody>
      </p:sp>
      <p:pic>
        <p:nvPicPr>
          <p:cNvPr id="10" name="图片 9"/>
          <p:cNvPicPr>
            <a:picLocks noChangeAspect="1"/>
          </p:cNvPicPr>
          <p:nvPr/>
        </p:nvPicPr>
        <p:blipFill>
          <a:blip r:embed="rId2"/>
          <a:srcRect l="20741" t="33319" r="21951" b="40597"/>
          <a:stretch>
            <a:fillRect/>
          </a:stretch>
        </p:blipFill>
        <p:spPr>
          <a:xfrm>
            <a:off x="7236460" y="4831080"/>
            <a:ext cx="1459865" cy="147701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a:t>
            </a:r>
            <a:r>
              <a:rPr lang="zh-CN" altLang="en-US"/>
              <a:t>单位</a:t>
            </a:r>
            <a:r>
              <a:rPr lang="en-US" altLang="zh-CN"/>
              <a:t>01</a:t>
            </a:r>
            <a:r>
              <a:rPr lang="zh-CN" altLang="en-US"/>
              <a:t>表</a:t>
            </a:r>
            <a:r>
              <a:rPr lang="en-US" altLang="zh-CN"/>
              <a:t> </a:t>
            </a:r>
            <a:r>
              <a:rPr lang="zh-CN" altLang="en-US"/>
              <a:t>单位层面内部控制建设情况</a:t>
            </a:r>
            <a:endParaRPr lang="zh-CN" altLang="en-US"/>
          </a:p>
        </p:txBody>
      </p:sp>
      <p:sp>
        <p:nvSpPr>
          <p:cNvPr id="3" name="内容占位符 2"/>
          <p:cNvSpPr>
            <a:spLocks noGrp="1"/>
          </p:cNvSpPr>
          <p:nvPr>
            <p:ph idx="1"/>
          </p:nvPr>
        </p:nvSpPr>
        <p:spPr>
          <a:xfrm>
            <a:off x="608330" y="1490345"/>
            <a:ext cx="2320925" cy="4759325"/>
          </a:xfrm>
        </p:spPr>
        <p:txBody>
          <a:bodyPr/>
          <a:p>
            <a:pPr>
              <a:buFont typeface="Wingdings" panose="05000000000000000000" charset="0"/>
              <a:buChar char="n"/>
            </a:pPr>
            <a:r>
              <a:rPr lang="zh-CN" altLang="en-US" sz="1800" b="1"/>
              <a:t>变化：</a:t>
            </a:r>
            <a:endParaRPr lang="zh-CN" altLang="en-US" sz="1800" b="1"/>
          </a:p>
          <a:p>
            <a:pPr marL="323850" lvl="1" algn="l" defTabSz="914400">
              <a:buClrTx/>
              <a:buSzTx/>
              <a:buFont typeface="Wingdings" panose="05000000000000000000" charset="0"/>
              <a:buChar char="n"/>
              <a:tabLst>
                <a:tab pos="1609725" algn="l"/>
                <a:tab pos="1609725" algn="l"/>
                <a:tab pos="1609725" algn="l"/>
                <a:tab pos="1609725" algn="l"/>
                <a:tab pos="1609725" algn="l"/>
                <a:tab pos="1609725" algn="l"/>
                <a:tab pos="1609725" algn="l"/>
                <a:tab pos="1609725" algn="l"/>
              </a:tabLst>
            </a:pPr>
            <a:r>
              <a:rPr lang="zh-CN" altLang="en-US" sz="1600"/>
              <a:t>13行内部控制风险评估覆盖情况新增“财务信息”</a:t>
            </a:r>
            <a:endParaRPr lang="zh-CN" altLang="en-US" sz="1600"/>
          </a:p>
          <a:p>
            <a:pPr marL="323850" lvl="1" algn="l" defTabSz="914400">
              <a:buClrTx/>
              <a:buSzTx/>
              <a:buFont typeface="Wingdings" panose="05000000000000000000" charset="0"/>
              <a:buChar char="n"/>
              <a:tabLst>
                <a:tab pos="1609725" algn="l"/>
                <a:tab pos="1609725" algn="l"/>
                <a:tab pos="1609725" algn="l"/>
                <a:tab pos="1609725" algn="l"/>
                <a:tab pos="1609725" algn="l"/>
                <a:tab pos="1609725" algn="l"/>
                <a:tab pos="1609725" algn="l"/>
                <a:tab pos="1609725" algn="l"/>
              </a:tabLst>
            </a:pPr>
            <a:r>
              <a:rPr lang="zh-CN" altLang="en-US" sz="1600">
                <a:sym typeface="+mn-ea"/>
              </a:rPr>
              <a:t>18行需要上传轮岗制度</a:t>
            </a:r>
            <a:endParaRPr lang="zh-CN" altLang="en-US" sz="1600"/>
          </a:p>
          <a:p>
            <a:pPr marL="0" lvl="1" algn="l" defTabSz="914400">
              <a:buClrTx/>
              <a:buSzTx/>
              <a:buFont typeface="Wingdings" panose="05000000000000000000" charset="0"/>
              <a:buChar char="n"/>
              <a:tabLst>
                <a:tab pos="1609725" algn="l"/>
                <a:tab pos="1609725" algn="l"/>
                <a:tab pos="1609725" algn="l"/>
                <a:tab pos="1609725" algn="l"/>
                <a:tab pos="1609725" algn="l"/>
                <a:tab pos="1609725" algn="l"/>
                <a:tab pos="1609725" algn="l"/>
                <a:tab pos="1609725" algn="l"/>
              </a:tabLst>
            </a:pPr>
            <a:r>
              <a:rPr lang="zh-CN" altLang="en-US" sz="1800" b="1"/>
              <a:t>趋势：</a:t>
            </a:r>
            <a:endParaRPr lang="zh-CN" altLang="en-US" sz="1800" b="1"/>
          </a:p>
          <a:p>
            <a:pPr marL="323850" lvl="1" defTabSz="914400">
              <a:buFont typeface="Wingdings" panose="05000000000000000000" charset="0"/>
              <a:buChar char="n"/>
              <a:tabLst>
                <a:tab pos="1609725" algn="l"/>
                <a:tab pos="1609725" algn="l"/>
                <a:tab pos="1609725" algn="l"/>
                <a:tab pos="1609725" algn="l"/>
                <a:tab pos="1609725" algn="l"/>
                <a:tab pos="1609725" algn="l"/>
                <a:tab pos="1609725" algn="l"/>
                <a:tab pos="1609725" algn="l"/>
              </a:tabLst>
            </a:pPr>
            <a:r>
              <a:rPr lang="zh-CN" altLang="en-US" sz="1600"/>
              <a:t>鼓励</a:t>
            </a:r>
            <a:r>
              <a:rPr lang="zh-CN" altLang="en-US" sz="1600" b="1"/>
              <a:t>综合职能部门</a:t>
            </a:r>
            <a:r>
              <a:rPr lang="zh-CN" altLang="en-US" sz="1600"/>
              <a:t>作为牵头部门</a:t>
            </a:r>
            <a:endParaRPr lang="zh-CN" altLang="en-US" sz="1600"/>
          </a:p>
          <a:p>
            <a:pPr marL="323850" lvl="1" defTabSz="914400">
              <a:buFont typeface="Wingdings" panose="05000000000000000000" charset="0"/>
              <a:buChar char="n"/>
              <a:tabLst>
                <a:tab pos="1609725" algn="l"/>
                <a:tab pos="1609725" algn="l"/>
                <a:tab pos="1609725" algn="l"/>
                <a:tab pos="1609725" algn="l"/>
                <a:tab pos="1609725" algn="l"/>
                <a:tab pos="1609725" algn="l"/>
                <a:tab pos="1609725" algn="l"/>
                <a:tab pos="1609725" algn="l"/>
              </a:tabLst>
            </a:pPr>
            <a:r>
              <a:rPr lang="zh-CN" altLang="en-US" sz="1600"/>
              <a:t>内设各处室（科室）是责任主体</a:t>
            </a:r>
            <a:endParaRPr lang="zh-CN" altLang="en-US" sz="1600"/>
          </a:p>
        </p:txBody>
      </p:sp>
      <p:pic>
        <p:nvPicPr>
          <p:cNvPr id="4" name="图片 3"/>
          <p:cNvPicPr>
            <a:picLocks noChangeAspect="1"/>
          </p:cNvPicPr>
          <p:nvPr/>
        </p:nvPicPr>
        <p:blipFill>
          <a:blip r:embed="rId1"/>
          <a:stretch>
            <a:fillRect/>
          </a:stretch>
        </p:blipFill>
        <p:spPr>
          <a:xfrm>
            <a:off x="3137535" y="2013585"/>
            <a:ext cx="8644890" cy="4496435"/>
          </a:xfrm>
          <a:prstGeom prst="rect">
            <a:avLst/>
          </a:prstGeom>
        </p:spPr>
      </p:pic>
      <p:pic>
        <p:nvPicPr>
          <p:cNvPr id="5" name="图片 4"/>
          <p:cNvPicPr>
            <a:picLocks noChangeAspect="1"/>
          </p:cNvPicPr>
          <p:nvPr/>
        </p:nvPicPr>
        <p:blipFill>
          <a:blip r:embed="rId2"/>
          <a:stretch>
            <a:fillRect/>
          </a:stretch>
        </p:blipFill>
        <p:spPr>
          <a:xfrm>
            <a:off x="935990" y="5399405"/>
            <a:ext cx="1559560" cy="1362075"/>
          </a:xfrm>
          <a:prstGeom prst="rect">
            <a:avLst/>
          </a:prstGeom>
        </p:spPr>
      </p:pic>
      <p:sp>
        <p:nvSpPr>
          <p:cNvPr id="7" name="灯片编号占位符 6"/>
          <p:cNvSpPr>
            <a:spLocks noGrp="1"/>
          </p:cNvSpPr>
          <p:nvPr>
            <p:ph type="sldNum" sz="quarter" idx="12"/>
          </p:nvPr>
        </p:nvSpPr>
        <p:spPr/>
        <p:txBody>
          <a:bodyPr/>
          <a:p>
            <a:fld id="{49AE70B2-8BF9-45C0-BB95-33D1B9D3A854}" type="slidenum">
              <a:rPr lang="zh-CN" altLang="en-US" smtClean="0"/>
            </a:fld>
            <a:endParaRPr lang="zh-CN" altLang="en-US"/>
          </a:p>
        </p:txBody>
      </p:sp>
      <p:sp>
        <p:nvSpPr>
          <p:cNvPr id="6" name="圆角矩形 5"/>
          <p:cNvSpPr/>
          <p:nvPr/>
        </p:nvSpPr>
        <p:spPr>
          <a:xfrm>
            <a:off x="3360420" y="1543685"/>
            <a:ext cx="1620000" cy="345440"/>
          </a:xfrm>
          <a:prstGeom prst="roundRect">
            <a:avLst>
              <a:gd name="adj" fmla="val 9802"/>
            </a:avLst>
          </a:pr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ctr">
              <a:buFont typeface="Wingdings" panose="05000000000000000000" charset="0"/>
              <a:buNone/>
            </a:pPr>
            <a:r>
              <a:rPr lang="en-US" altLang="zh-CN" sz="1600" b="1">
                <a:sym typeface="+mn-ea"/>
              </a:rPr>
              <a:t>1.</a:t>
            </a:r>
            <a:r>
              <a:rPr lang="zh-CN" sz="1600" b="1">
                <a:sym typeface="+mn-ea"/>
              </a:rPr>
              <a:t>内控机构组成</a:t>
            </a:r>
            <a:endParaRPr lang="zh-CN" sz="1600" b="1">
              <a:sym typeface="+mn-ea"/>
            </a:endParaRPr>
          </a:p>
        </p:txBody>
      </p:sp>
      <p:sp>
        <p:nvSpPr>
          <p:cNvPr id="8" name="圆角矩形 7"/>
          <p:cNvSpPr/>
          <p:nvPr/>
        </p:nvSpPr>
        <p:spPr>
          <a:xfrm>
            <a:off x="5020945" y="1543685"/>
            <a:ext cx="1620000" cy="345440"/>
          </a:xfrm>
          <a:prstGeom prst="roundRect">
            <a:avLst>
              <a:gd name="adj" fmla="val 9802"/>
            </a:avLst>
          </a:pr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ctr">
              <a:buFont typeface="Wingdings" panose="05000000000000000000" charset="0"/>
              <a:buNone/>
            </a:pPr>
            <a:r>
              <a:rPr lang="en-US" altLang="zh-CN" sz="1600" b="1">
                <a:sym typeface="+mn-ea"/>
              </a:rPr>
              <a:t>2.</a:t>
            </a:r>
            <a:r>
              <a:rPr lang="zh-CN" sz="1600" b="1">
                <a:sym typeface="+mn-ea"/>
              </a:rPr>
              <a:t>内控机构运行</a:t>
            </a:r>
            <a:endParaRPr lang="zh-CN" sz="1600" b="1">
              <a:sym typeface="+mn-ea"/>
            </a:endParaRPr>
          </a:p>
        </p:txBody>
      </p:sp>
      <p:sp>
        <p:nvSpPr>
          <p:cNvPr id="9" name="圆角矩形 8"/>
          <p:cNvSpPr/>
          <p:nvPr/>
        </p:nvSpPr>
        <p:spPr>
          <a:xfrm>
            <a:off x="6681470" y="1543685"/>
            <a:ext cx="1620000" cy="345440"/>
          </a:xfrm>
          <a:prstGeom prst="roundRect">
            <a:avLst>
              <a:gd name="adj" fmla="val 9802"/>
            </a:avLst>
          </a:pr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ctr">
              <a:buFont typeface="Wingdings" panose="05000000000000000000" charset="0"/>
              <a:buNone/>
            </a:pPr>
            <a:r>
              <a:rPr lang="en-US" altLang="zh-CN" sz="1600" b="1">
                <a:sym typeface="+mn-ea"/>
              </a:rPr>
              <a:t>3.</a:t>
            </a:r>
            <a:r>
              <a:rPr lang="zh-CN" sz="1600" b="1">
                <a:sym typeface="+mn-ea"/>
              </a:rPr>
              <a:t>规范权力运行</a:t>
            </a:r>
            <a:endParaRPr lang="zh-CN" sz="1600" b="1">
              <a:sym typeface="+mn-ea"/>
            </a:endParaRPr>
          </a:p>
        </p:txBody>
      </p:sp>
      <p:sp>
        <p:nvSpPr>
          <p:cNvPr id="10" name="圆角矩形 9"/>
          <p:cNvSpPr/>
          <p:nvPr/>
        </p:nvSpPr>
        <p:spPr>
          <a:xfrm>
            <a:off x="8341995" y="1543685"/>
            <a:ext cx="1620000" cy="345440"/>
          </a:xfrm>
          <a:prstGeom prst="roundRect">
            <a:avLst>
              <a:gd name="adj" fmla="val 9802"/>
            </a:avLst>
          </a:pr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ctr">
              <a:buFont typeface="Wingdings" panose="05000000000000000000" charset="0"/>
              <a:buNone/>
            </a:pPr>
            <a:r>
              <a:rPr lang="en-US" altLang="zh-CN" sz="1600" b="1">
                <a:sym typeface="+mn-ea"/>
              </a:rPr>
              <a:t>4.</a:t>
            </a:r>
            <a:r>
              <a:rPr lang="zh-CN" altLang="en-US" sz="1600" b="1">
                <a:sym typeface="+mn-ea"/>
              </a:rPr>
              <a:t>内控问题整改</a:t>
            </a:r>
            <a:endParaRPr lang="zh-CN" altLang="en-US" sz="1600" b="1">
              <a:sym typeface="+mn-ea"/>
            </a:endParaRPr>
          </a:p>
        </p:txBody>
      </p:sp>
      <p:sp>
        <p:nvSpPr>
          <p:cNvPr id="11" name="圆角矩形 10"/>
          <p:cNvSpPr/>
          <p:nvPr/>
        </p:nvSpPr>
        <p:spPr>
          <a:xfrm>
            <a:off x="10002520" y="1544320"/>
            <a:ext cx="1620000" cy="345440"/>
          </a:xfrm>
          <a:prstGeom prst="roundRect">
            <a:avLst>
              <a:gd name="adj" fmla="val 9802"/>
            </a:avLst>
          </a:pr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ctr">
              <a:buFont typeface="Wingdings" panose="05000000000000000000" charset="0"/>
              <a:buNone/>
            </a:pPr>
            <a:r>
              <a:rPr lang="en-US" sz="1600" b="1">
                <a:sym typeface="+mn-ea"/>
              </a:rPr>
              <a:t>5.</a:t>
            </a:r>
            <a:r>
              <a:rPr lang="zh-CN" altLang="en-US" sz="1600" b="1">
                <a:sym typeface="+mn-ea"/>
              </a:rPr>
              <a:t>政府会计改革</a:t>
            </a:r>
            <a:endParaRPr lang="zh-CN" altLang="en-US" sz="1600" b="1">
              <a:sym typeface="+mn-ea"/>
            </a:endParaRPr>
          </a:p>
        </p:txBody>
      </p:sp>
      <p:sp>
        <p:nvSpPr>
          <p:cNvPr id="14" name="矩形 13"/>
          <p:cNvSpPr/>
          <p:nvPr>
            <p:custDataLst>
              <p:tags r:id="rId3"/>
            </p:custDataLst>
          </p:nvPr>
        </p:nvSpPr>
        <p:spPr>
          <a:xfrm>
            <a:off x="3137535" y="5005070"/>
            <a:ext cx="8754110" cy="189230"/>
          </a:xfrm>
          <a:prstGeom prst="rect">
            <a:avLst/>
          </a:prstGeom>
          <a:noFill/>
          <a:ln w="38100">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2" name="矩形 11"/>
          <p:cNvSpPr/>
          <p:nvPr>
            <p:custDataLst>
              <p:tags r:id="rId4"/>
            </p:custDataLst>
          </p:nvPr>
        </p:nvSpPr>
        <p:spPr>
          <a:xfrm>
            <a:off x="3137535" y="5922645"/>
            <a:ext cx="8754110" cy="391795"/>
          </a:xfrm>
          <a:prstGeom prst="rect">
            <a:avLst/>
          </a:prstGeom>
          <a:noFill/>
          <a:ln w="38100">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animBg="1"/>
      <p:bldP spid="12" grpId="0" bldLvl="0" animBg="1"/>
      <p:bldP spid="1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业务内控日益重要，内控责任主体要明确</a:t>
            </a:r>
            <a:endParaRPr lang="zh-CN" altLang="en-US"/>
          </a:p>
        </p:txBody>
      </p:sp>
      <p:pic>
        <p:nvPicPr>
          <p:cNvPr id="6" name="内容占位符 5"/>
          <p:cNvPicPr>
            <a:picLocks noChangeAspect="1"/>
          </p:cNvPicPr>
          <p:nvPr>
            <p:ph idx="1"/>
          </p:nvPr>
        </p:nvPicPr>
        <p:blipFill>
          <a:blip r:embed="rId1"/>
          <a:stretch>
            <a:fillRect/>
          </a:stretch>
        </p:blipFill>
        <p:spPr>
          <a:xfrm>
            <a:off x="8358505" y="1516380"/>
            <a:ext cx="3412490" cy="4759325"/>
          </a:xfrm>
          <a:prstGeom prst="rect">
            <a:avLst/>
          </a:prstGeom>
          <a:ln>
            <a:solidFill>
              <a:schemeClr val="bg1">
                <a:lumMod val="95000"/>
              </a:schemeClr>
            </a:solidFill>
          </a:ln>
          <a:effectLst>
            <a:outerShdw blurRad="50800" dist="38100" dir="2700000" algn="tl" rotWithShape="0">
              <a:prstClr val="black">
                <a:alpha val="40000"/>
              </a:prstClr>
            </a:outerShdw>
          </a:effectLst>
        </p:spPr>
      </p:pic>
      <p:pic>
        <p:nvPicPr>
          <p:cNvPr id="4" name="内容占位符 3"/>
          <p:cNvPicPr>
            <a:picLocks noChangeAspect="1"/>
          </p:cNvPicPr>
          <p:nvPr/>
        </p:nvPicPr>
        <p:blipFill>
          <a:blip r:embed="rId2"/>
          <a:stretch>
            <a:fillRect/>
          </a:stretch>
        </p:blipFill>
        <p:spPr>
          <a:xfrm>
            <a:off x="734060" y="1490345"/>
            <a:ext cx="3363595" cy="4759325"/>
          </a:xfrm>
          <a:prstGeom prst="rect">
            <a:avLst/>
          </a:prstGeom>
          <a:ln>
            <a:solidFill>
              <a:schemeClr val="bg1">
                <a:lumMod val="95000"/>
              </a:schemeClr>
            </a:solidFill>
          </a:ln>
          <a:effectLst>
            <a:outerShdw blurRad="50800" dist="38100" dir="2700000" algn="tl" rotWithShape="0">
              <a:prstClr val="black">
                <a:alpha val="40000"/>
              </a:prstClr>
            </a:outerShdw>
          </a:effectLst>
        </p:spPr>
      </p:pic>
      <p:pic>
        <p:nvPicPr>
          <p:cNvPr id="5" name="图片 4"/>
          <p:cNvPicPr>
            <a:picLocks noChangeAspect="1"/>
          </p:cNvPicPr>
          <p:nvPr/>
        </p:nvPicPr>
        <p:blipFill>
          <a:blip r:embed="rId3"/>
          <a:stretch>
            <a:fillRect/>
          </a:stretch>
        </p:blipFill>
        <p:spPr>
          <a:xfrm>
            <a:off x="4533900" y="1490345"/>
            <a:ext cx="3388360" cy="4785360"/>
          </a:xfrm>
          <a:prstGeom prst="rect">
            <a:avLst/>
          </a:prstGeom>
          <a:ln>
            <a:solidFill>
              <a:schemeClr val="bg1">
                <a:lumMod val="95000"/>
              </a:schemeClr>
            </a:solidFill>
          </a:ln>
          <a:effectLst>
            <a:outerShdw blurRad="50800" dist="38100" dir="2700000" algn="tl" rotWithShape="0">
              <a:prstClr val="black">
                <a:alpha val="40000"/>
              </a:prstClr>
            </a:outerShdw>
          </a:effectLst>
        </p:spPr>
      </p:pic>
      <p:sp>
        <p:nvSpPr>
          <p:cNvPr id="14" name="矩形 13"/>
          <p:cNvSpPr/>
          <p:nvPr>
            <p:custDataLst>
              <p:tags r:id="rId4"/>
            </p:custDataLst>
          </p:nvPr>
        </p:nvSpPr>
        <p:spPr>
          <a:xfrm>
            <a:off x="8418195" y="3334385"/>
            <a:ext cx="3352800" cy="1186180"/>
          </a:xfrm>
          <a:prstGeom prst="rect">
            <a:avLst/>
          </a:prstGeom>
          <a:noFill/>
          <a:ln w="38100">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关于内控组织</a:t>
            </a:r>
            <a:endParaRPr lang="zh-CN" altLang="en-US"/>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7" name="圆角矩形 6"/>
          <p:cNvSpPr/>
          <p:nvPr/>
        </p:nvSpPr>
        <p:spPr>
          <a:xfrm>
            <a:off x="1457325" y="1537970"/>
            <a:ext cx="3534410" cy="613410"/>
          </a:xfrm>
          <a:prstGeom prst="roundRect">
            <a:avLst/>
          </a:prstGeom>
          <a:solidFill>
            <a:srgbClr val="0070C0"/>
          </a:solidFill>
          <a:ln>
            <a:solidFill>
              <a:srgbClr val="0070C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内部控制领导小组</a:t>
            </a:r>
            <a:endParaRPr lang="zh-CN" altLang="en-US"/>
          </a:p>
        </p:txBody>
      </p:sp>
      <p:sp>
        <p:nvSpPr>
          <p:cNvPr id="8" name="圆角矩形 7"/>
          <p:cNvSpPr/>
          <p:nvPr/>
        </p:nvSpPr>
        <p:spPr>
          <a:xfrm>
            <a:off x="1457325" y="2421255"/>
            <a:ext cx="3534410" cy="613410"/>
          </a:xfrm>
          <a:prstGeom prst="roundRect">
            <a:avLst/>
          </a:prstGeom>
          <a:solidFill>
            <a:srgbClr val="0070C0"/>
          </a:solidFill>
          <a:ln>
            <a:solidFill>
              <a:srgbClr val="0070C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内部控制工作小组</a:t>
            </a:r>
            <a:endParaRPr lang="zh-CN" altLang="en-US"/>
          </a:p>
        </p:txBody>
      </p:sp>
      <p:sp>
        <p:nvSpPr>
          <p:cNvPr id="9" name="圆角矩形 8"/>
          <p:cNvSpPr/>
          <p:nvPr/>
        </p:nvSpPr>
        <p:spPr>
          <a:xfrm>
            <a:off x="1457325" y="3428365"/>
            <a:ext cx="919480" cy="1734185"/>
          </a:xfrm>
          <a:prstGeom prst="roundRect">
            <a:avLst/>
          </a:prstGeom>
          <a:solidFill>
            <a:srgbClr val="0070C0"/>
          </a:solidFill>
          <a:ln>
            <a:solidFill>
              <a:srgbClr val="0070C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建设牵头部门</a:t>
            </a:r>
            <a:endParaRPr lang="zh-CN" altLang="en-US"/>
          </a:p>
        </p:txBody>
      </p:sp>
      <p:sp>
        <p:nvSpPr>
          <p:cNvPr id="10" name="圆角矩形 9"/>
          <p:cNvSpPr/>
          <p:nvPr/>
        </p:nvSpPr>
        <p:spPr>
          <a:xfrm>
            <a:off x="4072255" y="3428365"/>
            <a:ext cx="919480" cy="1734185"/>
          </a:xfrm>
          <a:prstGeom prst="roundRect">
            <a:avLst/>
          </a:prstGeom>
          <a:solidFill>
            <a:srgbClr val="0070C0"/>
          </a:solidFill>
          <a:ln>
            <a:solidFill>
              <a:srgbClr val="0070C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评价与监督部门</a:t>
            </a:r>
            <a:endParaRPr lang="zh-CN" altLang="en-US"/>
          </a:p>
        </p:txBody>
      </p:sp>
      <p:cxnSp>
        <p:nvCxnSpPr>
          <p:cNvPr id="11" name="直接连接符 10"/>
          <p:cNvCxnSpPr>
            <a:stCxn id="7" idx="2"/>
            <a:endCxn id="8" idx="0"/>
          </p:cNvCxnSpPr>
          <p:nvPr/>
        </p:nvCxnSpPr>
        <p:spPr>
          <a:xfrm>
            <a:off x="3224530" y="2151380"/>
            <a:ext cx="0" cy="269875"/>
          </a:xfrm>
          <a:prstGeom prst="line">
            <a:avLst/>
          </a:prstGeom>
          <a:solidFill>
            <a:srgbClr val="0070C0"/>
          </a:solidFill>
          <a:ln w="28575">
            <a:solidFill>
              <a:srgbClr val="0070C0"/>
            </a:solidFill>
          </a:ln>
        </p:spPr>
        <p:style>
          <a:lnRef idx="2">
            <a:schemeClr val="accent1"/>
          </a:lnRef>
          <a:fillRef idx="0">
            <a:srgbClr val="FFFFFF"/>
          </a:fillRef>
          <a:effectRef idx="0">
            <a:srgbClr val="FFFFFF"/>
          </a:effectRef>
          <a:fontRef idx="minor">
            <a:schemeClr val="tx1"/>
          </a:fontRef>
        </p:style>
      </p:cxnSp>
      <p:cxnSp>
        <p:nvCxnSpPr>
          <p:cNvPr id="12" name="肘形连接符 11"/>
          <p:cNvCxnSpPr>
            <a:stCxn id="8" idx="2"/>
            <a:endCxn id="9" idx="0"/>
          </p:cNvCxnSpPr>
          <p:nvPr/>
        </p:nvCxnSpPr>
        <p:spPr>
          <a:xfrm rot="5400000">
            <a:off x="2373948" y="2577783"/>
            <a:ext cx="393700" cy="1307465"/>
          </a:xfrm>
          <a:prstGeom prst="bentConnector3">
            <a:avLst>
              <a:gd name="adj1" fmla="val 49919"/>
            </a:avLst>
          </a:prstGeom>
          <a:solidFill>
            <a:srgbClr val="0070C0"/>
          </a:solidFill>
          <a:ln w="28575">
            <a:solidFill>
              <a:srgbClr val="0070C0"/>
            </a:solidFill>
          </a:ln>
        </p:spPr>
        <p:style>
          <a:lnRef idx="2">
            <a:schemeClr val="accent1"/>
          </a:lnRef>
          <a:fillRef idx="0">
            <a:srgbClr val="FFFFFF"/>
          </a:fillRef>
          <a:effectRef idx="0">
            <a:srgbClr val="FFFFFF"/>
          </a:effectRef>
          <a:fontRef idx="minor">
            <a:schemeClr val="tx1"/>
          </a:fontRef>
        </p:style>
      </p:cxnSp>
      <p:cxnSp>
        <p:nvCxnSpPr>
          <p:cNvPr id="13" name="肘形连接符 12"/>
          <p:cNvCxnSpPr>
            <a:stCxn id="8" idx="2"/>
            <a:endCxn id="10" idx="0"/>
          </p:cNvCxnSpPr>
          <p:nvPr/>
        </p:nvCxnSpPr>
        <p:spPr>
          <a:xfrm rot="5400000" flipV="1">
            <a:off x="3681413" y="2577783"/>
            <a:ext cx="393700" cy="1307465"/>
          </a:xfrm>
          <a:prstGeom prst="bentConnector3">
            <a:avLst>
              <a:gd name="adj1" fmla="val 49919"/>
            </a:avLst>
          </a:prstGeom>
          <a:solidFill>
            <a:srgbClr val="0070C0"/>
          </a:solidFill>
          <a:ln w="28575">
            <a:solidFill>
              <a:srgbClr val="0070C0"/>
            </a:solidFill>
          </a:ln>
        </p:spPr>
        <p:style>
          <a:lnRef idx="2">
            <a:schemeClr val="accent1"/>
          </a:lnRef>
          <a:fillRef idx="0">
            <a:srgbClr val="FFFFFF"/>
          </a:fillRef>
          <a:effectRef idx="0">
            <a:srgbClr val="FFFFFF"/>
          </a:effectRef>
          <a:fontRef idx="minor">
            <a:schemeClr val="tx1"/>
          </a:fontRef>
        </p:style>
      </p:cxnSp>
      <p:sp>
        <p:nvSpPr>
          <p:cNvPr id="14" name="圆角矩形 13"/>
          <p:cNvSpPr/>
          <p:nvPr/>
        </p:nvSpPr>
        <p:spPr>
          <a:xfrm>
            <a:off x="6763385" y="1537970"/>
            <a:ext cx="3534410" cy="613410"/>
          </a:xfrm>
          <a:prstGeom prst="roundRect">
            <a:avLst/>
          </a:prstGeom>
          <a:solidFill>
            <a:srgbClr val="0070C0"/>
          </a:solidFill>
          <a:ln>
            <a:solidFill>
              <a:srgbClr val="0070C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内部控制领导小组</a:t>
            </a:r>
            <a:endParaRPr lang="zh-CN" altLang="en-US"/>
          </a:p>
        </p:txBody>
      </p:sp>
      <p:sp>
        <p:nvSpPr>
          <p:cNvPr id="15" name="圆角矩形 14"/>
          <p:cNvSpPr/>
          <p:nvPr/>
        </p:nvSpPr>
        <p:spPr>
          <a:xfrm>
            <a:off x="6763385" y="2421255"/>
            <a:ext cx="2205990" cy="613410"/>
          </a:xfrm>
          <a:prstGeom prst="roundRect">
            <a:avLst/>
          </a:prstGeom>
          <a:solidFill>
            <a:srgbClr val="0070C0"/>
          </a:solidFill>
          <a:ln>
            <a:solidFill>
              <a:srgbClr val="0070C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内部控制工作小组</a:t>
            </a:r>
            <a:endParaRPr lang="zh-CN" altLang="en-US"/>
          </a:p>
        </p:txBody>
      </p:sp>
      <p:sp>
        <p:nvSpPr>
          <p:cNvPr id="16" name="圆角矩形 15"/>
          <p:cNvSpPr/>
          <p:nvPr/>
        </p:nvSpPr>
        <p:spPr>
          <a:xfrm>
            <a:off x="6763385" y="3428365"/>
            <a:ext cx="919480" cy="1734185"/>
          </a:xfrm>
          <a:prstGeom prst="roundRect">
            <a:avLst/>
          </a:prstGeom>
          <a:solidFill>
            <a:srgbClr val="0070C0"/>
          </a:solidFill>
          <a:ln>
            <a:solidFill>
              <a:srgbClr val="0070C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建设牵头部门</a:t>
            </a:r>
            <a:endParaRPr lang="zh-CN" altLang="en-US"/>
          </a:p>
        </p:txBody>
      </p:sp>
      <p:sp>
        <p:nvSpPr>
          <p:cNvPr id="17" name="圆角矩形 16"/>
          <p:cNvSpPr/>
          <p:nvPr/>
        </p:nvSpPr>
        <p:spPr>
          <a:xfrm>
            <a:off x="9838055" y="3427730"/>
            <a:ext cx="919480" cy="1734185"/>
          </a:xfrm>
          <a:prstGeom prst="roundRect">
            <a:avLst/>
          </a:prstGeom>
          <a:solidFill>
            <a:srgbClr val="0070C0"/>
          </a:solidFill>
          <a:ln>
            <a:solidFill>
              <a:srgbClr val="0070C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评价与监督部门</a:t>
            </a:r>
            <a:endParaRPr lang="zh-CN" altLang="en-US"/>
          </a:p>
        </p:txBody>
      </p:sp>
      <p:cxnSp>
        <p:nvCxnSpPr>
          <p:cNvPr id="19" name="肘形连接符 18"/>
          <p:cNvCxnSpPr>
            <a:stCxn id="15" idx="2"/>
            <a:endCxn id="16" idx="0"/>
          </p:cNvCxnSpPr>
          <p:nvPr/>
        </p:nvCxnSpPr>
        <p:spPr>
          <a:xfrm rot="5400000">
            <a:off x="7347903" y="2909888"/>
            <a:ext cx="393700" cy="643255"/>
          </a:xfrm>
          <a:prstGeom prst="bentConnector3">
            <a:avLst>
              <a:gd name="adj1" fmla="val 49919"/>
            </a:avLst>
          </a:prstGeom>
          <a:solidFill>
            <a:srgbClr val="0070C0"/>
          </a:solidFill>
          <a:ln w="28575">
            <a:solidFill>
              <a:srgbClr val="0070C0"/>
            </a:solidFill>
          </a:ln>
        </p:spPr>
        <p:style>
          <a:lnRef idx="2">
            <a:schemeClr val="accent1"/>
          </a:lnRef>
          <a:fillRef idx="0">
            <a:srgbClr val="FFFFFF"/>
          </a:fillRef>
          <a:effectRef idx="0">
            <a:srgbClr val="FFFFFF"/>
          </a:effectRef>
          <a:fontRef idx="minor">
            <a:schemeClr val="tx1"/>
          </a:fontRef>
        </p:style>
      </p:cxnSp>
      <p:cxnSp>
        <p:nvCxnSpPr>
          <p:cNvPr id="20" name="肘形连接符 19"/>
          <p:cNvCxnSpPr>
            <a:stCxn id="14" idx="2"/>
            <a:endCxn id="26" idx="0"/>
          </p:cNvCxnSpPr>
          <p:nvPr/>
        </p:nvCxnSpPr>
        <p:spPr>
          <a:xfrm rot="5400000" flipV="1">
            <a:off x="9276715" y="1405255"/>
            <a:ext cx="269875" cy="1761490"/>
          </a:xfrm>
          <a:prstGeom prst="bentConnector3">
            <a:avLst>
              <a:gd name="adj1" fmla="val 50000"/>
            </a:avLst>
          </a:prstGeom>
          <a:solidFill>
            <a:srgbClr val="0070C0"/>
          </a:solidFill>
          <a:ln w="28575">
            <a:solidFill>
              <a:srgbClr val="0070C0"/>
            </a:solidFill>
          </a:ln>
        </p:spPr>
        <p:style>
          <a:lnRef idx="2">
            <a:schemeClr val="accent1"/>
          </a:lnRef>
          <a:fillRef idx="0">
            <a:srgbClr val="FFFFFF"/>
          </a:fillRef>
          <a:effectRef idx="0">
            <a:srgbClr val="FFFFFF"/>
          </a:effectRef>
          <a:fontRef idx="minor">
            <a:schemeClr val="tx1"/>
          </a:fontRef>
        </p:style>
      </p:cxnSp>
      <p:cxnSp>
        <p:nvCxnSpPr>
          <p:cNvPr id="21" name="肘形连接符 20"/>
          <p:cNvCxnSpPr>
            <a:stCxn id="14" idx="2"/>
            <a:endCxn id="15" idx="0"/>
          </p:cNvCxnSpPr>
          <p:nvPr/>
        </p:nvCxnSpPr>
        <p:spPr>
          <a:xfrm rot="5400000">
            <a:off x="8063548" y="1954213"/>
            <a:ext cx="269875" cy="664210"/>
          </a:xfrm>
          <a:prstGeom prst="bentConnector3">
            <a:avLst>
              <a:gd name="adj1" fmla="val 50000"/>
            </a:avLst>
          </a:prstGeom>
          <a:solidFill>
            <a:srgbClr val="0070C0"/>
          </a:solidFill>
          <a:ln w="28575">
            <a:solidFill>
              <a:srgbClr val="0070C0"/>
            </a:solidFill>
          </a:ln>
        </p:spPr>
        <p:style>
          <a:lnRef idx="2">
            <a:schemeClr val="accent1"/>
          </a:lnRef>
          <a:fillRef idx="0">
            <a:srgbClr val="FFFFFF"/>
          </a:fillRef>
          <a:effectRef idx="0">
            <a:srgbClr val="FFFFFF"/>
          </a:effectRef>
          <a:fontRef idx="minor">
            <a:schemeClr val="tx1"/>
          </a:fontRef>
        </p:style>
      </p:cxnSp>
      <p:sp>
        <p:nvSpPr>
          <p:cNvPr id="22" name="圆角矩形 21"/>
          <p:cNvSpPr/>
          <p:nvPr/>
        </p:nvSpPr>
        <p:spPr>
          <a:xfrm>
            <a:off x="2764790" y="3428365"/>
            <a:ext cx="919480" cy="1734185"/>
          </a:xfrm>
          <a:prstGeom prst="roundRect">
            <a:avLst/>
          </a:prstGeom>
          <a:solidFill>
            <a:srgbClr val="0070C0"/>
          </a:solidFill>
          <a:ln>
            <a:solidFill>
              <a:srgbClr val="0070C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其他业务部门</a:t>
            </a:r>
            <a:endParaRPr lang="zh-CN" altLang="en-US"/>
          </a:p>
        </p:txBody>
      </p:sp>
      <p:cxnSp>
        <p:nvCxnSpPr>
          <p:cNvPr id="23" name="直接连接符 22"/>
          <p:cNvCxnSpPr>
            <a:stCxn id="8" idx="2"/>
            <a:endCxn id="22" idx="0"/>
          </p:cNvCxnSpPr>
          <p:nvPr/>
        </p:nvCxnSpPr>
        <p:spPr>
          <a:xfrm>
            <a:off x="3224530" y="3034665"/>
            <a:ext cx="0" cy="393700"/>
          </a:xfrm>
          <a:prstGeom prst="line">
            <a:avLst/>
          </a:prstGeom>
          <a:solidFill>
            <a:srgbClr val="0070C0"/>
          </a:solidFill>
          <a:ln w="28575">
            <a:solidFill>
              <a:srgbClr val="0070C0"/>
            </a:solidFill>
          </a:ln>
        </p:spPr>
        <p:style>
          <a:lnRef idx="2">
            <a:schemeClr val="accent1"/>
          </a:lnRef>
          <a:fillRef idx="0">
            <a:srgbClr val="FFFFFF"/>
          </a:fillRef>
          <a:effectRef idx="0">
            <a:srgbClr val="FFFFFF"/>
          </a:effectRef>
          <a:fontRef idx="minor">
            <a:schemeClr val="tx1"/>
          </a:fontRef>
        </p:style>
      </p:cxnSp>
      <p:sp>
        <p:nvSpPr>
          <p:cNvPr id="24" name="圆角矩形 23"/>
          <p:cNvSpPr/>
          <p:nvPr/>
        </p:nvSpPr>
        <p:spPr>
          <a:xfrm>
            <a:off x="8049895" y="3427730"/>
            <a:ext cx="919480" cy="1734185"/>
          </a:xfrm>
          <a:prstGeom prst="roundRect">
            <a:avLst/>
          </a:prstGeom>
          <a:solidFill>
            <a:srgbClr val="0070C0"/>
          </a:solidFill>
          <a:ln>
            <a:solidFill>
              <a:srgbClr val="0070C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其他业务部门</a:t>
            </a:r>
            <a:endParaRPr lang="zh-CN" altLang="en-US"/>
          </a:p>
        </p:txBody>
      </p:sp>
      <p:cxnSp>
        <p:nvCxnSpPr>
          <p:cNvPr id="25" name="肘形连接符 24"/>
          <p:cNvCxnSpPr>
            <a:stCxn id="15" idx="2"/>
            <a:endCxn id="24" idx="0"/>
          </p:cNvCxnSpPr>
          <p:nvPr/>
        </p:nvCxnSpPr>
        <p:spPr>
          <a:xfrm rot="5400000" flipV="1">
            <a:off x="7991475" y="2909570"/>
            <a:ext cx="393065" cy="643255"/>
          </a:xfrm>
          <a:prstGeom prst="bentConnector3">
            <a:avLst>
              <a:gd name="adj1" fmla="val 50081"/>
            </a:avLst>
          </a:prstGeom>
          <a:solidFill>
            <a:srgbClr val="0070C0"/>
          </a:solidFill>
          <a:ln w="28575">
            <a:solidFill>
              <a:srgbClr val="0070C0"/>
            </a:solidFill>
          </a:ln>
        </p:spPr>
        <p:style>
          <a:lnRef idx="2">
            <a:schemeClr val="accent1"/>
          </a:lnRef>
          <a:fillRef idx="0">
            <a:srgbClr val="FFFFFF"/>
          </a:fillRef>
          <a:effectRef idx="0">
            <a:srgbClr val="FFFFFF"/>
          </a:effectRef>
          <a:fontRef idx="minor">
            <a:schemeClr val="tx1"/>
          </a:fontRef>
        </p:style>
      </p:cxnSp>
      <p:sp>
        <p:nvSpPr>
          <p:cNvPr id="26" name="圆角矩形 25"/>
          <p:cNvSpPr/>
          <p:nvPr/>
        </p:nvSpPr>
        <p:spPr>
          <a:xfrm>
            <a:off x="9189085" y="2421255"/>
            <a:ext cx="2205990" cy="613410"/>
          </a:xfrm>
          <a:prstGeom prst="roundRect">
            <a:avLst/>
          </a:prstGeom>
          <a:solidFill>
            <a:srgbClr val="0070C0"/>
          </a:solidFill>
          <a:ln>
            <a:solidFill>
              <a:srgbClr val="0070C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内部控制评价监督小组</a:t>
            </a:r>
            <a:endParaRPr lang="zh-CN" altLang="en-US"/>
          </a:p>
        </p:txBody>
      </p:sp>
      <p:cxnSp>
        <p:nvCxnSpPr>
          <p:cNvPr id="27" name="直接连接符 26"/>
          <p:cNvCxnSpPr>
            <a:stCxn id="26" idx="2"/>
            <a:endCxn id="17" idx="0"/>
          </p:cNvCxnSpPr>
          <p:nvPr/>
        </p:nvCxnSpPr>
        <p:spPr>
          <a:xfrm>
            <a:off x="10292080" y="3034665"/>
            <a:ext cx="5715" cy="393065"/>
          </a:xfrm>
          <a:prstGeom prst="line">
            <a:avLst/>
          </a:prstGeom>
          <a:solidFill>
            <a:srgbClr val="0070C0"/>
          </a:solidFill>
          <a:ln w="28575">
            <a:solidFill>
              <a:srgbClr val="0070C0"/>
            </a:solidFill>
          </a:ln>
        </p:spPr>
        <p:style>
          <a:lnRef idx="2">
            <a:schemeClr val="accent1"/>
          </a:lnRef>
          <a:fillRef idx="0">
            <a:srgbClr val="FFFFFF"/>
          </a:fillRef>
          <a:effectRef idx="0">
            <a:srgbClr val="FFFFFF"/>
          </a:effectRef>
          <a:fontRef idx="minor">
            <a:schemeClr val="tx1"/>
          </a:fontRef>
        </p:style>
      </p:cxnSp>
      <p:sp>
        <p:nvSpPr>
          <p:cNvPr id="28" name="文本框 27"/>
          <p:cNvSpPr txBox="1"/>
          <p:nvPr/>
        </p:nvSpPr>
        <p:spPr>
          <a:xfrm>
            <a:off x="608330" y="5674360"/>
            <a:ext cx="10596880" cy="645160"/>
          </a:xfrm>
          <a:prstGeom prst="rect">
            <a:avLst/>
          </a:prstGeom>
          <a:noFill/>
        </p:spPr>
        <p:txBody>
          <a:bodyPr wrap="square" rtlCol="0" anchor="t">
            <a:spAutoFit/>
          </a:bodyPr>
          <a:p>
            <a:r>
              <a:rPr lang="zh-CN" altLang="en-US" b="1">
                <a:solidFill>
                  <a:srgbClr val="FF0000"/>
                </a:solidFill>
                <a:sym typeface="+mn-ea"/>
              </a:rPr>
              <a:t>要点：</a:t>
            </a:r>
            <a:r>
              <a:rPr lang="en-US" altLang="zh-CN" b="1">
                <a:solidFill>
                  <a:srgbClr val="FF0000"/>
                </a:solidFill>
                <a:sym typeface="+mn-ea"/>
              </a:rPr>
              <a:t>1.</a:t>
            </a:r>
            <a:r>
              <a:rPr lang="zh-CN" altLang="en-US" b="1">
                <a:solidFill>
                  <a:srgbClr val="FF0000"/>
                </a:solidFill>
                <a:sym typeface="+mn-ea"/>
              </a:rPr>
              <a:t>领导小组的组成；</a:t>
            </a:r>
            <a:r>
              <a:rPr lang="en-US" altLang="zh-CN" b="1">
                <a:solidFill>
                  <a:srgbClr val="FF0000"/>
                </a:solidFill>
                <a:sym typeface="+mn-ea"/>
              </a:rPr>
              <a:t>2.</a:t>
            </a:r>
            <a:r>
              <a:rPr lang="zh-CN" altLang="en-US" b="1">
                <a:solidFill>
                  <a:srgbClr val="FF0000"/>
                </a:solidFill>
                <a:sym typeface="+mn-ea"/>
              </a:rPr>
              <a:t>牵头部门与评价监督部门相互分离；</a:t>
            </a:r>
            <a:r>
              <a:rPr lang="en-US" altLang="zh-CN" b="1">
                <a:solidFill>
                  <a:srgbClr val="FF0000"/>
                </a:solidFill>
                <a:sym typeface="+mn-ea"/>
              </a:rPr>
              <a:t>3.</a:t>
            </a:r>
            <a:r>
              <a:rPr lang="zh-CN" altLang="en-US" b="1">
                <a:solidFill>
                  <a:srgbClr val="FF0000"/>
                </a:solidFill>
                <a:sym typeface="+mn-ea"/>
              </a:rPr>
              <a:t>其他业务部门参与度及其内控主责</a:t>
            </a:r>
            <a:endParaRPr lang="zh-CN" altLang="en-US" b="1">
              <a:solidFill>
                <a:srgbClr val="FF0000"/>
              </a:solidFill>
              <a:sym typeface="+mn-ea"/>
            </a:endParaRPr>
          </a:p>
          <a:p>
            <a:r>
              <a:rPr lang="zh-CN" altLang="en-US" b="1">
                <a:solidFill>
                  <a:srgbClr val="FF0000"/>
                </a:solidFill>
                <a:sym typeface="+mn-ea"/>
              </a:rPr>
              <a:t>努力破除内控局限性</a:t>
            </a:r>
            <a:r>
              <a:rPr lang="en-US" altLang="zh-CN" b="1">
                <a:solidFill>
                  <a:srgbClr val="FF0000"/>
                </a:solidFill>
                <a:sym typeface="+mn-ea"/>
              </a:rPr>
              <a:t>——</a:t>
            </a:r>
            <a:r>
              <a:rPr lang="zh-CN" altLang="en-US" b="1">
                <a:solidFill>
                  <a:srgbClr val="FF0000"/>
                </a:solidFill>
                <a:sym typeface="+mn-ea"/>
              </a:rPr>
              <a:t>管理层（关键少数）对内控的凌驾</a:t>
            </a:r>
            <a:endParaRPr lang="zh-CN" altLang="en-US" b="1">
              <a:solidFill>
                <a:srgbClr val="FF0000"/>
              </a:solidFill>
              <a:sym typeface="+mn-ea"/>
            </a:endParaRPr>
          </a:p>
        </p:txBody>
      </p:sp>
      <p:sp>
        <p:nvSpPr>
          <p:cNvPr id="31" name="文本框 30"/>
          <p:cNvSpPr txBox="1"/>
          <p:nvPr/>
        </p:nvSpPr>
        <p:spPr>
          <a:xfrm>
            <a:off x="667385" y="6410960"/>
            <a:ext cx="10537825" cy="368300"/>
          </a:xfrm>
          <a:prstGeom prst="rect">
            <a:avLst/>
          </a:prstGeom>
          <a:noFill/>
        </p:spPr>
        <p:txBody>
          <a:bodyPr wrap="square" rtlCol="0" anchor="t">
            <a:spAutoFit/>
          </a:bodyPr>
          <a:p>
            <a:r>
              <a:rPr lang="zh-CN" altLang="en-US">
                <a:sym typeface="+mn-ea"/>
              </a:rPr>
              <a:t>https://www.bilibili.com/video/BV1Fb4y1y7YS/?spm_id_from=333.337.search-card.all.click</a:t>
            </a:r>
            <a:endParaRPr lang="zh-CN" altLang="en-U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31" grpId="0"/>
      <p:bldP spid="3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t>真实是基础，质量要兼顾！</a:t>
            </a:r>
            <a:endParaRPr lang="zh-CN"/>
          </a:p>
        </p:txBody>
      </p:sp>
      <p:pic>
        <p:nvPicPr>
          <p:cNvPr id="4" name="内容占位符 3"/>
          <p:cNvPicPr>
            <a:picLocks noChangeAspect="1"/>
          </p:cNvPicPr>
          <p:nvPr>
            <p:ph idx="1"/>
          </p:nvPr>
        </p:nvPicPr>
        <p:blipFill>
          <a:blip r:embed="rId1"/>
          <a:srcRect l="32054" r="30535" b="30647"/>
          <a:stretch>
            <a:fillRect/>
          </a:stretch>
        </p:blipFill>
        <p:spPr>
          <a:xfrm>
            <a:off x="7653020" y="2576195"/>
            <a:ext cx="3924300" cy="3300730"/>
          </a:xfrm>
          <a:prstGeom prst="rect">
            <a:avLst/>
          </a:prstGeom>
        </p:spPr>
      </p:pic>
      <p:pic>
        <p:nvPicPr>
          <p:cNvPr id="7" name="图片 6"/>
          <p:cNvPicPr>
            <a:picLocks noChangeAspect="1"/>
          </p:cNvPicPr>
          <p:nvPr/>
        </p:nvPicPr>
        <p:blipFill>
          <a:blip r:embed="rId2"/>
          <a:stretch>
            <a:fillRect/>
          </a:stretch>
        </p:blipFill>
        <p:spPr>
          <a:xfrm>
            <a:off x="608330" y="1728470"/>
            <a:ext cx="6365240" cy="4800600"/>
          </a:xfrm>
          <a:prstGeom prst="rect">
            <a:avLst/>
          </a:prstGeom>
        </p:spPr>
      </p:pic>
      <p:pic>
        <p:nvPicPr>
          <p:cNvPr id="8" name="图片 7"/>
          <p:cNvPicPr>
            <a:picLocks noChangeAspect="1"/>
          </p:cNvPicPr>
          <p:nvPr/>
        </p:nvPicPr>
        <p:blipFill>
          <a:blip r:embed="rId3"/>
          <a:stretch>
            <a:fillRect/>
          </a:stretch>
        </p:blipFill>
        <p:spPr>
          <a:xfrm>
            <a:off x="4463415" y="2961640"/>
            <a:ext cx="857250" cy="98425"/>
          </a:xfrm>
          <a:prstGeom prst="rect">
            <a:avLst/>
          </a:prstGeom>
        </p:spPr>
      </p:pic>
      <p:sp>
        <p:nvSpPr>
          <p:cNvPr id="14" name="矩形 13"/>
          <p:cNvSpPr/>
          <p:nvPr>
            <p:custDataLst>
              <p:tags r:id="rId4"/>
            </p:custDataLst>
          </p:nvPr>
        </p:nvSpPr>
        <p:spPr>
          <a:xfrm>
            <a:off x="4399915" y="3232785"/>
            <a:ext cx="1340485" cy="347980"/>
          </a:xfrm>
          <a:prstGeom prst="rect">
            <a:avLst/>
          </a:prstGeom>
          <a:noFill/>
          <a:ln w="38100">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0" name="矩形 9"/>
          <p:cNvSpPr/>
          <p:nvPr/>
        </p:nvSpPr>
        <p:spPr>
          <a:xfrm>
            <a:off x="8010525" y="4041140"/>
            <a:ext cx="585470" cy="175260"/>
          </a:xfrm>
          <a:prstGeom prst="rect">
            <a:avLst/>
          </a:prstGeom>
          <a:noFill/>
          <a:ln w="38100">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1" name="文本框 10"/>
          <p:cNvSpPr txBox="1"/>
          <p:nvPr/>
        </p:nvSpPr>
        <p:spPr>
          <a:xfrm>
            <a:off x="7653020" y="6071870"/>
            <a:ext cx="3923665" cy="521970"/>
          </a:xfrm>
          <a:prstGeom prst="rect">
            <a:avLst/>
          </a:prstGeom>
          <a:noFill/>
        </p:spPr>
        <p:txBody>
          <a:bodyPr wrap="square" rtlCol="0" anchor="t">
            <a:spAutoFit/>
          </a:bodyPr>
          <a:p>
            <a:r>
              <a:rPr lang="zh-CN" sz="1400">
                <a:sym typeface="+mn-ea"/>
              </a:rPr>
              <a:t>同类问题包括，牵头人员和评价监督人员重复，属于内控质量问题，不属于真实性问题</a:t>
            </a:r>
            <a:endParaRPr lang="zh-CN" sz="1400">
              <a:sym typeface="+mn-ea"/>
            </a:endParaRPr>
          </a:p>
        </p:txBody>
      </p:sp>
      <p:sp>
        <p:nvSpPr>
          <p:cNvPr id="12" name="灯片编号占位符 11"/>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animBg="1"/>
      <p:bldP spid="11" grpId="0"/>
      <p:bldP spid="10" grpId="0" bldLvl="0" animBg="1"/>
      <p:bldP spid="11" grpId="1"/>
      <p:bldP spid="1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举例：某单位上传的培训通知和会议纪要</a:t>
            </a:r>
            <a:endParaRPr lang="zh-CN"/>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15" name="内容占位符 14"/>
          <p:cNvSpPr/>
          <p:nvPr>
            <p:ph idx="1"/>
          </p:nvPr>
        </p:nvSpPr>
        <p:spPr>
          <a:xfrm>
            <a:off x="8030210" y="1711960"/>
            <a:ext cx="3883660" cy="4759325"/>
          </a:xfrm>
        </p:spPr>
        <p:txBody>
          <a:bodyPr/>
          <a:p>
            <a:pPr>
              <a:buFont typeface="Wingdings" panose="05000000000000000000" charset="0"/>
              <a:buChar char="n"/>
            </a:pPr>
            <a:r>
              <a:rPr lang="en-US" altLang="zh-CN"/>
              <a:t>2022</a:t>
            </a:r>
            <a:r>
              <a:rPr lang="zh-CN" altLang="en-US"/>
              <a:t>年的培训，竟然在组织</a:t>
            </a:r>
            <a:r>
              <a:rPr lang="en-US" altLang="zh-CN"/>
              <a:t>2023</a:t>
            </a:r>
            <a:r>
              <a:rPr lang="zh-CN" altLang="en-US"/>
              <a:t>年的工作</a:t>
            </a:r>
            <a:endParaRPr lang="zh-CN" altLang="en-US"/>
          </a:p>
          <a:p>
            <a:pPr>
              <a:buFont typeface="Wingdings" panose="05000000000000000000" charset="0"/>
              <a:buChar char="n"/>
            </a:pPr>
            <a:r>
              <a:rPr lang="en-US" altLang="zh-CN"/>
              <a:t>2022</a:t>
            </a:r>
            <a:r>
              <a:rPr lang="zh-CN" altLang="en-US"/>
              <a:t>年</a:t>
            </a:r>
            <a:r>
              <a:rPr lang="en-US" altLang="zh-CN"/>
              <a:t>5</a:t>
            </a:r>
            <a:r>
              <a:rPr lang="zh-CN" altLang="en-US"/>
              <a:t>月</a:t>
            </a:r>
            <a:r>
              <a:rPr lang="en-US" altLang="zh-CN"/>
              <a:t>19</a:t>
            </a:r>
            <a:r>
              <a:rPr lang="zh-CN" altLang="en-US"/>
              <a:t>日是星期四，</a:t>
            </a:r>
            <a:r>
              <a:rPr lang="en-US" altLang="zh-CN"/>
              <a:t>2021</a:t>
            </a:r>
            <a:r>
              <a:rPr lang="zh-CN" altLang="en-US"/>
              <a:t>年</a:t>
            </a:r>
            <a:r>
              <a:rPr lang="en-US" altLang="zh-CN"/>
              <a:t>5</a:t>
            </a:r>
            <a:r>
              <a:rPr lang="zh-CN" altLang="en-US"/>
              <a:t>月</a:t>
            </a:r>
            <a:r>
              <a:rPr lang="en-US" altLang="zh-CN"/>
              <a:t>19</a:t>
            </a:r>
            <a:r>
              <a:rPr lang="zh-CN" altLang="en-US"/>
              <a:t>日才是星期三</a:t>
            </a:r>
            <a:endParaRPr lang="zh-CN" altLang="en-US"/>
          </a:p>
          <a:p>
            <a:pPr>
              <a:buFont typeface="Wingdings" panose="05000000000000000000" charset="0"/>
              <a:buChar char="n"/>
            </a:pPr>
            <a:r>
              <a:rPr lang="zh-CN" altLang="en-US"/>
              <a:t>会议讨论的文件根本就不存在</a:t>
            </a:r>
            <a:endParaRPr lang="en-US" altLang="zh-CN"/>
          </a:p>
        </p:txBody>
      </p:sp>
      <p:pic>
        <p:nvPicPr>
          <p:cNvPr id="16" name="图片 15"/>
          <p:cNvPicPr>
            <a:picLocks noChangeAspect="1"/>
          </p:cNvPicPr>
          <p:nvPr>
            <p:custDataLst>
              <p:tags r:id="rId1"/>
            </p:custDataLst>
          </p:nvPr>
        </p:nvPicPr>
        <p:blipFill>
          <a:blip r:embed="rId2"/>
          <a:stretch>
            <a:fillRect/>
          </a:stretch>
        </p:blipFill>
        <p:spPr>
          <a:xfrm>
            <a:off x="601980" y="1711960"/>
            <a:ext cx="3366770" cy="5181600"/>
          </a:xfrm>
          <a:prstGeom prst="rect">
            <a:avLst/>
          </a:prstGeom>
        </p:spPr>
      </p:pic>
      <p:pic>
        <p:nvPicPr>
          <p:cNvPr id="17" name="图片 16"/>
          <p:cNvPicPr>
            <a:picLocks noChangeAspect="1"/>
          </p:cNvPicPr>
          <p:nvPr>
            <p:custDataLst>
              <p:tags r:id="rId3"/>
            </p:custDataLst>
          </p:nvPr>
        </p:nvPicPr>
        <p:blipFill>
          <a:blip r:embed="rId4"/>
          <a:srcRect l="24874" r="32452" b="7422"/>
          <a:stretch>
            <a:fillRect/>
          </a:stretch>
        </p:blipFill>
        <p:spPr>
          <a:xfrm>
            <a:off x="4044315" y="2023745"/>
            <a:ext cx="3811270" cy="4090670"/>
          </a:xfrm>
          <a:prstGeom prst="rect">
            <a:avLst/>
          </a:prstGeom>
        </p:spPr>
      </p:pic>
      <p:sp>
        <p:nvSpPr>
          <p:cNvPr id="18" name="文本框 17"/>
          <p:cNvSpPr txBox="1"/>
          <p:nvPr>
            <p:custDataLst>
              <p:tags r:id="rId5"/>
            </p:custDataLst>
          </p:nvPr>
        </p:nvSpPr>
        <p:spPr>
          <a:xfrm>
            <a:off x="601980" y="1343660"/>
            <a:ext cx="3366770" cy="368300"/>
          </a:xfrm>
          <a:prstGeom prst="rect">
            <a:avLst/>
          </a:prstGeom>
          <a:noFill/>
        </p:spPr>
        <p:txBody>
          <a:bodyPr wrap="square" rtlCol="0" anchor="t">
            <a:spAutoFit/>
          </a:bodyPr>
          <a:p>
            <a:pPr marL="0" indent="0">
              <a:buNone/>
            </a:pPr>
            <a:r>
              <a:rPr lang="zh-CN" altLang="en-US" b="1">
                <a:latin typeface="微软雅黑" panose="020B0503020204020204" charset="-122"/>
                <a:ea typeface="微软雅黑" panose="020B0503020204020204" charset="-122"/>
                <a:sym typeface="+mn-ea"/>
              </a:rPr>
              <a:t>某单位的培训通知</a:t>
            </a:r>
            <a:endParaRPr lang="zh-CN" altLang="en-US" b="1">
              <a:latin typeface="微软雅黑" panose="020B0503020204020204" charset="-122"/>
              <a:ea typeface="微软雅黑" panose="020B0503020204020204" charset="-122"/>
              <a:sym typeface="+mn-ea"/>
            </a:endParaRPr>
          </a:p>
        </p:txBody>
      </p:sp>
      <p:sp>
        <p:nvSpPr>
          <p:cNvPr id="19" name="文本框 18"/>
          <p:cNvSpPr txBox="1"/>
          <p:nvPr>
            <p:custDataLst>
              <p:tags r:id="rId6"/>
            </p:custDataLst>
          </p:nvPr>
        </p:nvSpPr>
        <p:spPr>
          <a:xfrm>
            <a:off x="4044315" y="1529080"/>
            <a:ext cx="3366770" cy="368300"/>
          </a:xfrm>
          <a:prstGeom prst="rect">
            <a:avLst/>
          </a:prstGeom>
          <a:noFill/>
        </p:spPr>
        <p:txBody>
          <a:bodyPr wrap="square" rtlCol="0" anchor="t">
            <a:spAutoFit/>
          </a:bodyPr>
          <a:p>
            <a:pPr marL="0" indent="0">
              <a:buNone/>
            </a:pPr>
            <a:r>
              <a:rPr lang="zh-CN" altLang="en-US" b="1">
                <a:latin typeface="微软雅黑" panose="020B0503020204020204" charset="-122"/>
                <a:ea typeface="微软雅黑" panose="020B0503020204020204" charset="-122"/>
                <a:sym typeface="+mn-ea"/>
              </a:rPr>
              <a:t>某单位的会议纪要</a:t>
            </a:r>
            <a:endParaRPr lang="zh-CN" altLang="en-US" b="1">
              <a:latin typeface="微软雅黑" panose="020B0503020204020204" charset="-122"/>
              <a:ea typeface="微软雅黑" panose="020B0503020204020204" charset="-122"/>
              <a:sym typeface="+mn-ea"/>
            </a:endParaRPr>
          </a:p>
        </p:txBody>
      </p:sp>
      <p:pic>
        <p:nvPicPr>
          <p:cNvPr id="20" name="图片 19"/>
          <p:cNvPicPr>
            <a:picLocks noChangeAspect="1"/>
          </p:cNvPicPr>
          <p:nvPr>
            <p:custDataLst>
              <p:tags r:id="rId7"/>
            </p:custDataLst>
          </p:nvPr>
        </p:nvPicPr>
        <p:blipFill>
          <a:blip r:embed="rId8"/>
          <a:stretch>
            <a:fillRect/>
          </a:stretch>
        </p:blipFill>
        <p:spPr>
          <a:xfrm>
            <a:off x="4196715" y="2143125"/>
            <a:ext cx="3479800" cy="883285"/>
          </a:xfrm>
          <a:prstGeom prst="rect">
            <a:avLst/>
          </a:prstGeom>
        </p:spPr>
      </p:pic>
      <p:sp>
        <p:nvSpPr>
          <p:cNvPr id="21" name="矩形 20"/>
          <p:cNvSpPr/>
          <p:nvPr/>
        </p:nvSpPr>
        <p:spPr>
          <a:xfrm>
            <a:off x="4782820" y="4283075"/>
            <a:ext cx="2956560" cy="175260"/>
          </a:xfrm>
          <a:prstGeom prst="rect">
            <a:avLst/>
          </a:prstGeom>
          <a:noFill/>
          <a:ln w="38100">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b="1"/>
          </a:p>
        </p:txBody>
      </p:sp>
      <p:sp>
        <p:nvSpPr>
          <p:cNvPr id="22" name="矩形 21"/>
          <p:cNvSpPr/>
          <p:nvPr/>
        </p:nvSpPr>
        <p:spPr>
          <a:xfrm>
            <a:off x="4196715" y="4528185"/>
            <a:ext cx="585470" cy="175260"/>
          </a:xfrm>
          <a:prstGeom prst="rect">
            <a:avLst/>
          </a:prstGeom>
          <a:noFill/>
          <a:ln w="38100">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b="1"/>
          </a:p>
        </p:txBody>
      </p:sp>
      <p:sp>
        <p:nvSpPr>
          <p:cNvPr id="3" name="矩形 2"/>
          <p:cNvSpPr/>
          <p:nvPr>
            <p:custDataLst>
              <p:tags r:id="rId9"/>
            </p:custDataLst>
          </p:nvPr>
        </p:nvSpPr>
        <p:spPr>
          <a:xfrm>
            <a:off x="1240155" y="2496820"/>
            <a:ext cx="2728595" cy="167005"/>
          </a:xfrm>
          <a:prstGeom prst="rect">
            <a:avLst/>
          </a:prstGeom>
          <a:noFill/>
          <a:ln w="38100">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b="1"/>
          </a:p>
        </p:txBody>
      </p:sp>
      <p:sp>
        <p:nvSpPr>
          <p:cNvPr id="5" name="矩形 4"/>
          <p:cNvSpPr/>
          <p:nvPr>
            <p:custDataLst>
              <p:tags r:id="rId10"/>
            </p:custDataLst>
          </p:nvPr>
        </p:nvSpPr>
        <p:spPr>
          <a:xfrm>
            <a:off x="1988820" y="3630930"/>
            <a:ext cx="539115" cy="202565"/>
          </a:xfrm>
          <a:prstGeom prst="rect">
            <a:avLst/>
          </a:prstGeom>
          <a:noFill/>
          <a:ln w="38100">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b="1"/>
          </a:p>
        </p:txBody>
      </p:sp>
      <p:pic>
        <p:nvPicPr>
          <p:cNvPr id="6" name="图片 5"/>
          <p:cNvPicPr/>
          <p:nvPr>
            <p:custDataLst>
              <p:tags r:id="rId11"/>
            </p:custDataLst>
          </p:nvPr>
        </p:nvPicPr>
        <p:blipFill>
          <a:blip r:embed="rId8"/>
          <a:stretch>
            <a:fillRect/>
          </a:stretch>
        </p:blipFill>
        <p:spPr>
          <a:xfrm>
            <a:off x="4860290" y="4281805"/>
            <a:ext cx="324000" cy="14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wipe(down)">
                                      <p:cBhvr>
                                        <p:cTn id="25" dur="500"/>
                                        <p:tgtEl>
                                          <p:spTgt spid="1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5">
                                            <p:txEl>
                                              <p:pRg st="1" end="1"/>
                                            </p:txEl>
                                          </p:spTgt>
                                        </p:tgtEl>
                                        <p:attrNameLst>
                                          <p:attrName>style.visibility</p:attrName>
                                        </p:attrNameLst>
                                      </p:cBhvr>
                                      <p:to>
                                        <p:strVal val="visible"/>
                                      </p:to>
                                    </p:set>
                                    <p:animEffect transition="in" filter="wipe(down)">
                                      <p:cBhvr>
                                        <p:cTn id="30" dur="500"/>
                                        <p:tgtEl>
                                          <p:spTgt spid="1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5">
                                            <p:txEl>
                                              <p:pRg st="2" end="2"/>
                                            </p:txEl>
                                          </p:spTgt>
                                        </p:tgtEl>
                                        <p:attrNameLst>
                                          <p:attrName>style.visibility</p:attrName>
                                        </p:attrNameLst>
                                      </p:cBhvr>
                                      <p:to>
                                        <p:strVal val="visible"/>
                                      </p:to>
                                    </p:set>
                                    <p:animEffect transition="in" filter="wipe(down)">
                                      <p:cBhvr>
                                        <p:cTn id="35"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5" grpId="0" bldLvl="0" animBg="1"/>
      <p:bldP spid="5" grpId="1" animBg="1"/>
      <p:bldP spid="21" grpId="0" bldLvl="0" animBg="1"/>
      <p:bldP spid="22" grpId="0" bldLvl="0" animBg="1"/>
      <p:bldP spid="21" grpId="1" animBg="1"/>
      <p:bldP spid="22" grpId="1" animBg="1"/>
      <p:bldP spid="15" grpId="0" build="p"/>
      <p:bldP spid="15" grpId="1" build="p"/>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TABLE_ENDDRAG_ORIGIN_RECT" val="372*260"/>
  <p:tag name="TABLE_ENDDRAG_RECT" val="539*150*372*260"/>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TABLE_ENDDRAG_ORIGIN_RECT" val="372*260"/>
  <p:tag name="TABLE_ENDDRAG_RECT" val="539*150*372*260"/>
</p:tagLst>
</file>

<file path=ppt/tags/tag108.xml><?xml version="1.0" encoding="utf-8"?>
<p:tagLst xmlns:p="http://schemas.openxmlformats.org/presentationml/2006/main">
  <p:tag name="TABLE_ENDDRAG_ORIGIN_RECT" val="397*167"/>
  <p:tag name="TABLE_ENDDRAG_RECT" val="521*362*397*167"/>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TABLE_BEAUTIFY" val="smartTable{9e5313c9-7348-43d4-a881-53cf6fa9f366}"/>
  <p:tag name="TABLE_ENDDRAG_ORIGIN_RECT" val="841*154"/>
  <p:tag name="TABLE_ENDDRAG_RECT" val="85*164*841*154"/>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TABLE_ENDDRAG_ORIGIN_RECT" val="863*311"/>
  <p:tag name="TABLE_ENDDRAG_RECT" val="47*169*863*31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TABLE_BEAUTIFY" val="smartTable{ce18c6fb-6b23-41b1-864f-f8bff39d5c96}"/>
  <p:tag name="TABLE_ENDDRAG_ORIGIN_RECT" val="863*371"/>
  <p:tag name="TABLE_ENDDRAG_RECT" val="47*126*863*371"/>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UNIT_TABLE_BEAUTIFY" val="smartTable{d22e2428-5087-40da-b177-d22153c70317}"/>
  <p:tag name="TABLE_ENDDRAG_ORIGIN_RECT" val="863*395"/>
  <p:tag name="TABLE_ENDDRAG_RECT" val="47*126*863*395"/>
  <p:tag name="KSO_WM_BEAUTIFY_FLAG" val=""/>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commondata" val="eyJoZGlkIjoiOGY0OTlmOWMyZGUyYzgxY2VlZTYyNjQyM2M1ZDU5MzMifQ=="/>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wm#"/>
  <p:tag name="KSO_WM_TEMPLATE_CATEGORY" val="custom"/>
  <p:tag name="KSO_WM_TEMPLATE_INDEX" val="20205176"/>
</p:tagLst>
</file>

<file path=ppt/tags/tag64.xml><?xml version="1.0" encoding="utf-8"?>
<p:tagLst xmlns:p="http://schemas.openxmlformats.org/presentationml/2006/main">
  <p:tag name="KSO_WM_BEAUTIFY_FLAG" val="#wm#"/>
  <p:tag name="KSO_WM_TEMPLATE_CATEGORY" val="custom"/>
  <p:tag name="KSO_WM_TEMPLATE_INDEX" val="20205176"/>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6928</Words>
  <Application>WPS 演示</Application>
  <PresentationFormat>宽屏</PresentationFormat>
  <Paragraphs>951</Paragraphs>
  <Slides>49</Slides>
  <Notes>4</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49</vt:i4>
      </vt:variant>
    </vt:vector>
  </HeadingPairs>
  <TitlesOfParts>
    <vt:vector size="62" baseType="lpstr">
      <vt:lpstr>Arial</vt:lpstr>
      <vt:lpstr>宋体</vt:lpstr>
      <vt:lpstr>Wingdings</vt:lpstr>
      <vt:lpstr>Wingdings</vt:lpstr>
      <vt:lpstr>微软雅黑</vt:lpstr>
      <vt:lpstr>Arial Unicode MS</vt:lpstr>
      <vt:lpstr>Calibri</vt:lpstr>
      <vt:lpstr>仿宋</vt:lpstr>
      <vt:lpstr>楷体</vt:lpstr>
      <vt:lpstr>华文中宋</vt:lpstr>
      <vt:lpstr>楷体_GB2312</vt:lpstr>
      <vt:lpstr>WPS</vt:lpstr>
      <vt:lpstr>Word.Document.12</vt:lpstr>
      <vt:lpstr>杭州市内部控制报告 指标解读和编报指南</vt:lpstr>
      <vt:lpstr>内部控制报告审核的2个维度</vt:lpstr>
      <vt:lpstr>1.封面</vt:lpstr>
      <vt:lpstr>盖章签章要到位</vt:lpstr>
      <vt:lpstr>2.单位01表 单位层面内部控制建设情况</vt:lpstr>
      <vt:lpstr>业务内控日益重要，内控责任主体要明确</vt:lpstr>
      <vt:lpstr>关于内控组织</vt:lpstr>
      <vt:lpstr>真实是基础，质量要兼顾！</vt:lpstr>
      <vt:lpstr>举例：某单位上传的培训通知和会议纪要</vt:lpstr>
      <vt:lpstr>关于内控领导小组的会议纪要</vt:lpstr>
      <vt:lpstr>注意事项：内控领导小组会议≠班子会议讨论经济事项</vt:lpstr>
      <vt:lpstr>2.单位01表 单位层面内部控制建设情况</vt:lpstr>
      <vt:lpstr>举例：某单位上传的内部控制评价报告</vt:lpstr>
      <vt:lpstr>单位01表 负面清单</vt:lpstr>
      <vt:lpstr>3.单位02表 业务层面内部控制建设情况（一）</vt:lpstr>
      <vt:lpstr>轮岗记录要和前面的制度要求对应</vt:lpstr>
      <vt:lpstr>举例：某单位上传的轮岗记录表</vt:lpstr>
      <vt:lpstr>单位02表 负面清单</vt:lpstr>
      <vt:lpstr>专题：风险评估与内部控制评价</vt:lpstr>
      <vt:lpstr>风险评估与内控评价</vt:lpstr>
      <vt:lpstr>案例</vt:lpstr>
      <vt:lpstr>举例：风险量化——排序</vt:lpstr>
      <vt:lpstr>错误做法——既不是风险评估，也不是完整的内控评价</vt:lpstr>
      <vt:lpstr>PowerPoint 演示文稿</vt:lpstr>
      <vt:lpstr>4.单位03表 业务层面内部控制建设情况（二）</vt:lpstr>
      <vt:lpstr>上传制度的2个底线</vt:lpstr>
      <vt:lpstr>举例：</vt:lpstr>
      <vt:lpstr>不知其然——对政策规定的掌握是碎片化的 举例：什么样的合同需要经过法务审查</vt:lpstr>
      <vt:lpstr>举例：</vt:lpstr>
      <vt:lpstr>举例：</vt:lpstr>
      <vt:lpstr>单位03表 负面清单</vt:lpstr>
      <vt:lpstr>5.单位04表 业务层面内部控制建设情况（二）</vt:lpstr>
      <vt:lpstr>6.单位05表</vt:lpstr>
      <vt:lpstr>举例</vt:lpstr>
      <vt:lpstr>举例</vt:lpstr>
      <vt:lpstr>5、6、7、8严格按照决算报表，前后差异要小</vt:lpstr>
      <vt:lpstr>9、10、11、12前后差异要小、附件要准确</vt:lpstr>
      <vt:lpstr>举例</vt:lpstr>
      <vt:lpstr>举例</vt:lpstr>
      <vt:lpstr>举例</vt:lpstr>
      <vt:lpstr>单位05表 负面清单</vt:lpstr>
      <vt:lpstr>7.单位06表 信息系统层面内部控制建设情况</vt:lpstr>
      <vt:lpstr>内控信息化</vt:lpstr>
      <vt:lpstr>8.单位07表 单位内部控制报告文本</vt:lpstr>
      <vt:lpstr>单位07表 负面清单</vt:lpstr>
      <vt:lpstr>其他方面</vt:lpstr>
      <vt:lpstr>材料准备（参考）</vt:lpstr>
      <vt:lpstr>材料准备（参考）</vt:lpstr>
      <vt:lpstr>实事求是，以报促建 理解内涵，扫除盲点 内控越好，问题越少 弄虚作假，自欺欺人</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林大辉</cp:lastModifiedBy>
  <cp:revision>160</cp:revision>
  <dcterms:created xsi:type="dcterms:W3CDTF">2019-06-19T02:08:00Z</dcterms:created>
  <dcterms:modified xsi:type="dcterms:W3CDTF">2024-04-12T03:17:23Z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C2661445AA4A472FA1B3EF56DC810BFB_11</vt:lpwstr>
  </property>
</Properties>
</file>